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x="9144000" cy="5143500"/>
  <p:notesSz cx="9144000" cy="5143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89067" y="1378588"/>
            <a:ext cx="5184521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tx1"/>
                </a:solidFill>
                <a:latin typeface="Spoqa Han Sans Neo Bold"/>
                <a:cs typeface="Spoqa Han Sans Neo 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88888"/>
                </a:solidFill>
                <a:latin typeface="Spoqa Han Sans Neo Regular"/>
                <a:cs typeface="Spoqa Han Sans Neo Regular"/>
              </a:defRPr>
            </a:lvl1pPr>
          </a:lstStyle>
          <a:p>
            <a:pPr marL="6032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tx1"/>
                </a:solidFill>
                <a:latin typeface="Spoqa Han Sans Neo Bold"/>
                <a:cs typeface="Spoqa Han Sans Neo 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88888"/>
                </a:solidFill>
                <a:latin typeface="Spoqa Han Sans Neo Regular"/>
                <a:cs typeface="Spoqa Han Sans Neo Regular"/>
              </a:defRPr>
            </a:lvl1pPr>
          </a:lstStyle>
          <a:p>
            <a:pPr marL="6032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tx1"/>
                </a:solidFill>
                <a:latin typeface="Spoqa Han Sans Neo Bold"/>
                <a:cs typeface="Spoqa Han Sans Neo 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88888"/>
                </a:solidFill>
                <a:latin typeface="Spoqa Han Sans Neo Regular"/>
                <a:cs typeface="Spoqa Han Sans Neo Regular"/>
              </a:defRPr>
            </a:lvl1pPr>
          </a:lstStyle>
          <a:p>
            <a:pPr marL="6032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1" i="0">
                <a:solidFill>
                  <a:schemeClr val="tx1"/>
                </a:solidFill>
                <a:latin typeface="Spoqa Han Sans Neo Bold"/>
                <a:cs typeface="Spoqa Han Sans Neo 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88888"/>
                </a:solidFill>
                <a:latin typeface="Spoqa Han Sans Neo Regular"/>
                <a:cs typeface="Spoqa Han Sans Neo Regular"/>
              </a:defRPr>
            </a:lvl1pPr>
          </a:lstStyle>
          <a:p>
            <a:pPr marL="6032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888888"/>
                </a:solidFill>
                <a:latin typeface="Spoqa Han Sans Neo Regular"/>
                <a:cs typeface="Spoqa Han Sans Neo Regular"/>
              </a:defRPr>
            </a:lvl1pPr>
          </a:lstStyle>
          <a:p>
            <a:pPr marL="6032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0585" y="0"/>
            <a:ext cx="8193024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2208" y="1721929"/>
            <a:ext cx="4862830" cy="880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1" i="0">
                <a:solidFill>
                  <a:schemeClr val="tx1"/>
                </a:solidFill>
                <a:latin typeface="Spoqa Han Sans Neo Bold"/>
                <a:cs typeface="Spoqa Han Sans Neo 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488487" y="4944110"/>
            <a:ext cx="180339" cy="130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888888"/>
                </a:solidFill>
                <a:latin typeface="Spoqa Han Sans Neo Regular"/>
                <a:cs typeface="Spoqa Han Sans Neo Regular"/>
              </a:defRPr>
            </a:lvl1pPr>
          </a:lstStyle>
          <a:p>
            <a:pPr marL="6032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jp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jp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
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jp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jp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jpg"/><Relationship Id="rId3" Type="http://schemas.openxmlformats.org/officeDocument/2006/relationships/image" Target="../media/image54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jp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jpg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g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2208" y="1721929"/>
            <a:ext cx="4862830" cy="88074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안녕하세요.</a:t>
            </a: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00"/>
              <a:t>React</a:t>
            </a:r>
            <a:r>
              <a:rPr dirty="0" sz="2800" spc="-20"/>
              <a:t> </a:t>
            </a:r>
            <a:r>
              <a:rPr dirty="0" sz="2800"/>
              <a:t>개발부터</a:t>
            </a:r>
            <a:r>
              <a:rPr dirty="0" sz="2800" spc="-15"/>
              <a:t> </a:t>
            </a:r>
            <a:r>
              <a:rPr dirty="0" sz="2800"/>
              <a:t>배포</a:t>
            </a:r>
            <a:r>
              <a:rPr dirty="0" sz="2800">
                <a:solidFill>
                  <a:srgbClr val="FFFFFF"/>
                </a:solidFill>
              </a:rPr>
              <a:t>까지</a:t>
            </a:r>
            <a:r>
              <a:rPr dirty="0" sz="2800" spc="-20">
                <a:solidFill>
                  <a:srgbClr val="FFFFFF"/>
                </a:solidFill>
              </a:rPr>
              <a:t> </a:t>
            </a:r>
            <a:r>
              <a:rPr dirty="0" sz="2800" spc="-25">
                <a:solidFill>
                  <a:srgbClr val="FFFFFF"/>
                </a:solidFill>
              </a:rPr>
              <a:t>워밍업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582208" y="2598229"/>
            <a:ext cx="4377055" cy="868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700" b="1">
                <a:latin typeface="Spoqa Han Sans Neo Bold"/>
                <a:cs typeface="Spoqa Han Sans Neo Bold"/>
              </a:rPr>
              <a:t>&lt;블로그</a:t>
            </a:r>
            <a:r>
              <a:rPr dirty="0" sz="2700" spc="-40" b="1">
                <a:latin typeface="Spoqa Han Sans Neo Bold"/>
                <a:cs typeface="Spoqa Han Sans Neo Bold"/>
              </a:rPr>
              <a:t> </a:t>
            </a:r>
            <a:r>
              <a:rPr dirty="0" sz="2700" b="1">
                <a:latin typeface="Spoqa Han Sans Neo Bold"/>
                <a:cs typeface="Spoqa Han Sans Neo Bold"/>
              </a:rPr>
              <a:t>앱</a:t>
            </a:r>
            <a:r>
              <a:rPr dirty="0" sz="2700" spc="-35" b="1">
                <a:latin typeface="Spoqa Han Sans Neo Bold"/>
                <a:cs typeface="Spoqa Han Sans Neo Bold"/>
              </a:rPr>
              <a:t> </a:t>
            </a:r>
            <a:r>
              <a:rPr dirty="0" sz="2700" spc="-10" b="1">
                <a:latin typeface="Spoqa Han Sans Neo Bold"/>
                <a:cs typeface="Spoqa Han Sans Neo Bold"/>
              </a:rPr>
              <a:t>프로젝트&gt;</a:t>
            </a:r>
            <a:endParaRPr sz="27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2700" b="1">
                <a:latin typeface="Spoqa Han Sans Neo Bold"/>
                <a:cs typeface="Spoqa Han Sans Neo Bold"/>
              </a:rPr>
              <a:t>강의를</a:t>
            </a:r>
            <a:r>
              <a:rPr dirty="0" sz="2700" spc="-40" b="1">
                <a:latin typeface="Spoqa Han Sans Neo Bold"/>
                <a:cs typeface="Spoqa Han Sans Neo Bold"/>
              </a:rPr>
              <a:t> </a:t>
            </a:r>
            <a:r>
              <a:rPr dirty="0" sz="2700" b="1">
                <a:latin typeface="Spoqa Han Sans Neo Bold"/>
                <a:cs typeface="Spoqa Han Sans Neo Bold"/>
              </a:rPr>
              <a:t>진행하는</a:t>
            </a:r>
            <a:r>
              <a:rPr dirty="0" sz="2700" spc="-35" b="1">
                <a:latin typeface="Spoqa Han Sans Neo Bold"/>
                <a:cs typeface="Spoqa Han Sans Neo Bold"/>
              </a:rPr>
              <a:t> </a:t>
            </a:r>
            <a:r>
              <a:rPr dirty="0" sz="2700" spc="-10" b="1">
                <a:latin typeface="Spoqa Han Sans Neo Bold"/>
                <a:cs typeface="Spoqa Han Sans Neo Bold"/>
              </a:rPr>
              <a:t>김하연입니다.</a:t>
            </a:r>
            <a:endParaRPr sz="2700">
              <a:latin typeface="Spoqa Han Sans Neo Bold"/>
              <a:cs typeface="Spoqa Han Sans Neo Bold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1243" y="3705508"/>
            <a:ext cx="1676400" cy="1046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Chapter</a:t>
            </a:r>
            <a:r>
              <a:rPr dirty="0" sz="700" spc="-1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1</a:t>
            </a:r>
            <a:r>
              <a:rPr dirty="0" sz="700" spc="13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|</a:t>
            </a:r>
            <a:r>
              <a:rPr dirty="0" sz="700" spc="-1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프로젝트</a:t>
            </a:r>
            <a:r>
              <a:rPr dirty="0" sz="700" spc="-10" b="0">
                <a:latin typeface="Spoqa Han Sans Neo Medium"/>
                <a:cs typeface="Spoqa Han Sans Neo Medium"/>
              </a:rPr>
              <a:t> </a:t>
            </a:r>
            <a:r>
              <a:rPr dirty="0" sz="700" spc="-25" b="0">
                <a:latin typeface="Spoqa Han Sans Neo Medium"/>
                <a:cs typeface="Spoqa Han Sans Neo Medium"/>
              </a:rPr>
              <a:t>개요</a:t>
            </a:r>
            <a:endParaRPr sz="7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600">
              <a:latin typeface="Spoqa Han Sans Neo Medium"/>
              <a:cs typeface="Spoqa Han Sans Neo Medium"/>
            </a:endParaRPr>
          </a:p>
          <a:p>
            <a:pPr marL="12700">
              <a:lnSpc>
                <a:spcPct val="100000"/>
              </a:lnSpc>
            </a:pP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Chapter</a:t>
            </a:r>
            <a:r>
              <a:rPr dirty="0" sz="700" spc="-1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2</a:t>
            </a:r>
            <a:r>
              <a:rPr dirty="0" sz="700" spc="13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|</a:t>
            </a:r>
            <a:r>
              <a:rPr dirty="0" sz="700" spc="-1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프로젝트</a:t>
            </a:r>
            <a:r>
              <a:rPr dirty="0" sz="700" spc="-10" b="0">
                <a:latin typeface="Spoqa Han Sans Neo Medium"/>
                <a:cs typeface="Spoqa Han Sans Neo Medium"/>
              </a:rPr>
              <a:t> </a:t>
            </a:r>
            <a:r>
              <a:rPr dirty="0" sz="700" spc="-25" b="0">
                <a:latin typeface="Spoqa Han Sans Neo Medium"/>
                <a:cs typeface="Spoqa Han Sans Neo Medium"/>
              </a:rPr>
              <a:t>세팅</a:t>
            </a:r>
            <a:endParaRPr sz="7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600">
              <a:latin typeface="Spoqa Han Sans Neo Medium"/>
              <a:cs typeface="Spoqa Han Sans Neo Medium"/>
            </a:endParaRPr>
          </a:p>
          <a:p>
            <a:pPr marL="12700">
              <a:lnSpc>
                <a:spcPct val="100000"/>
              </a:lnSpc>
            </a:pP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Chapter</a:t>
            </a:r>
            <a:r>
              <a:rPr dirty="0" sz="700" spc="-1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3</a:t>
            </a:r>
            <a:r>
              <a:rPr dirty="0" sz="700" spc="14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|</a:t>
            </a:r>
            <a:r>
              <a:rPr dirty="0" sz="700" spc="-1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컴포넌트</a:t>
            </a:r>
            <a:r>
              <a:rPr dirty="0" sz="700" spc="-5" b="0">
                <a:latin typeface="Spoqa Han Sans Neo Medium"/>
                <a:cs typeface="Spoqa Han Sans Neo Medium"/>
              </a:rPr>
              <a:t> </a:t>
            </a:r>
            <a:r>
              <a:rPr dirty="0" sz="700" spc="-25" b="0">
                <a:latin typeface="Spoqa Han Sans Neo Medium"/>
                <a:cs typeface="Spoqa Han Sans Neo Medium"/>
              </a:rPr>
              <a:t>만들기</a:t>
            </a:r>
            <a:endParaRPr sz="7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</a:pPr>
            <a:endParaRPr sz="650">
              <a:latin typeface="Spoqa Han Sans Neo Medium"/>
              <a:cs typeface="Spoqa Han Sans Neo Medium"/>
            </a:endParaRPr>
          </a:p>
          <a:p>
            <a:pPr marL="12700">
              <a:lnSpc>
                <a:spcPct val="100000"/>
              </a:lnSpc>
            </a:pP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Chapter</a:t>
            </a:r>
            <a:r>
              <a:rPr dirty="0" sz="700" spc="-1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4</a:t>
            </a:r>
            <a:r>
              <a:rPr dirty="0" sz="700" spc="14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|</a:t>
            </a:r>
            <a:r>
              <a:rPr dirty="0" sz="700" spc="-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사용자</a:t>
            </a:r>
            <a:r>
              <a:rPr dirty="0" sz="700" spc="-5" b="0"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인증</a:t>
            </a:r>
            <a:r>
              <a:rPr dirty="0" sz="700" spc="-5" b="0">
                <a:latin typeface="Spoqa Han Sans Neo Medium"/>
                <a:cs typeface="Spoqa Han Sans Neo Medium"/>
              </a:rPr>
              <a:t> </a:t>
            </a:r>
            <a:r>
              <a:rPr dirty="0" sz="700" spc="-25" b="0">
                <a:latin typeface="Spoqa Han Sans Neo Medium"/>
                <a:cs typeface="Spoqa Han Sans Neo Medium"/>
              </a:rPr>
              <a:t>구현</a:t>
            </a:r>
            <a:endParaRPr sz="7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600">
              <a:latin typeface="Spoqa Han Sans Neo Medium"/>
              <a:cs typeface="Spoqa Han Sans Neo Medium"/>
            </a:endParaRPr>
          </a:p>
          <a:p>
            <a:pPr marL="12700">
              <a:lnSpc>
                <a:spcPct val="100000"/>
              </a:lnSpc>
            </a:pP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Chapter</a:t>
            </a:r>
            <a:r>
              <a:rPr dirty="0" sz="700" spc="-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5</a:t>
            </a:r>
            <a:r>
              <a:rPr dirty="0" sz="700" spc="15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|</a:t>
            </a:r>
            <a:r>
              <a:rPr dirty="0" sz="700" spc="-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게시판 </a:t>
            </a:r>
            <a:r>
              <a:rPr dirty="0" sz="700" spc="-10" b="0">
                <a:latin typeface="Spoqa Han Sans Neo Medium"/>
                <a:cs typeface="Spoqa Han Sans Neo Medium"/>
              </a:rPr>
              <a:t>CR(Create,</a:t>
            </a:r>
            <a:r>
              <a:rPr dirty="0" sz="700" spc="-5" b="0"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Read) </a:t>
            </a:r>
            <a:r>
              <a:rPr dirty="0" sz="700" spc="-25" b="0">
                <a:latin typeface="Spoqa Han Sans Neo Medium"/>
                <a:cs typeface="Spoqa Han Sans Neo Medium"/>
              </a:rPr>
              <a:t>구현</a:t>
            </a:r>
            <a:endParaRPr sz="700">
              <a:latin typeface="Spoqa Han Sans Neo Medium"/>
              <a:cs typeface="Spoqa Han Sans Neo Medium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109" y="1437679"/>
            <a:ext cx="1134571" cy="18224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2864064" y="3705508"/>
            <a:ext cx="1779905" cy="1046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Chapter</a:t>
            </a:r>
            <a:r>
              <a:rPr dirty="0" sz="700" spc="-1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6</a:t>
            </a:r>
            <a:r>
              <a:rPr dirty="0" sz="700" spc="13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|</a:t>
            </a:r>
            <a:r>
              <a:rPr dirty="0" sz="700" spc="-1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게시판</a:t>
            </a:r>
            <a:r>
              <a:rPr dirty="0" sz="700" spc="-15" b="0"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UD(Update,</a:t>
            </a:r>
            <a:r>
              <a:rPr dirty="0" sz="700" spc="-15" b="0"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Delete)</a:t>
            </a:r>
            <a:r>
              <a:rPr dirty="0" sz="700" spc="-10" b="0">
                <a:latin typeface="Spoqa Han Sans Neo Medium"/>
                <a:cs typeface="Spoqa Han Sans Neo Medium"/>
              </a:rPr>
              <a:t> </a:t>
            </a:r>
            <a:r>
              <a:rPr dirty="0" sz="700" spc="-25" b="0">
                <a:latin typeface="Spoqa Han Sans Neo Medium"/>
                <a:cs typeface="Spoqa Han Sans Neo Medium"/>
              </a:rPr>
              <a:t>구현</a:t>
            </a:r>
            <a:endParaRPr sz="7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600">
              <a:latin typeface="Spoqa Han Sans Neo Medium"/>
              <a:cs typeface="Spoqa Han Sans Neo Medium"/>
            </a:endParaRPr>
          </a:p>
          <a:p>
            <a:pPr marL="12700">
              <a:lnSpc>
                <a:spcPct val="100000"/>
              </a:lnSpc>
            </a:pP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Chapter</a:t>
            </a:r>
            <a:r>
              <a:rPr dirty="0" sz="700" spc="-1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7</a:t>
            </a:r>
            <a:r>
              <a:rPr dirty="0" sz="700" spc="14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|</a:t>
            </a:r>
            <a:r>
              <a:rPr dirty="0" sz="700" spc="-1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다크모드</a:t>
            </a:r>
            <a:r>
              <a:rPr dirty="0" sz="700" spc="-5" b="0">
                <a:latin typeface="Spoqa Han Sans Neo Medium"/>
                <a:cs typeface="Spoqa Han Sans Neo Medium"/>
              </a:rPr>
              <a:t> </a:t>
            </a:r>
            <a:r>
              <a:rPr dirty="0" sz="700" spc="-25" b="0">
                <a:latin typeface="Spoqa Han Sans Neo Medium"/>
                <a:cs typeface="Spoqa Han Sans Neo Medium"/>
              </a:rPr>
              <a:t>구현</a:t>
            </a:r>
            <a:endParaRPr sz="7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600">
              <a:latin typeface="Spoqa Han Sans Neo Medium"/>
              <a:cs typeface="Spoqa Han Sans Neo Medium"/>
            </a:endParaRPr>
          </a:p>
          <a:p>
            <a:pPr marL="12700">
              <a:lnSpc>
                <a:spcPct val="100000"/>
              </a:lnSpc>
            </a:pP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Chapter</a:t>
            </a:r>
            <a:r>
              <a:rPr dirty="0" sz="700" spc="-1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8</a:t>
            </a:r>
            <a:r>
              <a:rPr dirty="0" sz="700" spc="14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|</a:t>
            </a:r>
            <a:r>
              <a:rPr dirty="0" sz="700" spc="-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댓글</a:t>
            </a:r>
            <a:r>
              <a:rPr dirty="0" sz="700" spc="-5" b="0"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기능</a:t>
            </a:r>
            <a:r>
              <a:rPr dirty="0" sz="700" spc="-5" b="0">
                <a:latin typeface="Spoqa Han Sans Neo Medium"/>
                <a:cs typeface="Spoqa Han Sans Neo Medium"/>
              </a:rPr>
              <a:t> </a:t>
            </a:r>
            <a:r>
              <a:rPr dirty="0" sz="700" spc="-25" b="0">
                <a:latin typeface="Spoqa Han Sans Neo Medium"/>
                <a:cs typeface="Spoqa Han Sans Neo Medium"/>
              </a:rPr>
              <a:t>구현</a:t>
            </a:r>
            <a:endParaRPr sz="7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</a:pPr>
            <a:endParaRPr sz="650">
              <a:latin typeface="Spoqa Han Sans Neo Medium"/>
              <a:cs typeface="Spoqa Han Sans Neo Medium"/>
            </a:endParaRPr>
          </a:p>
          <a:p>
            <a:pPr marL="12700">
              <a:lnSpc>
                <a:spcPct val="100000"/>
              </a:lnSpc>
            </a:pP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Chapter</a:t>
            </a:r>
            <a:r>
              <a:rPr dirty="0" sz="700" spc="-1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9</a:t>
            </a:r>
            <a:r>
              <a:rPr dirty="0" sz="700" spc="135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|</a:t>
            </a:r>
            <a:r>
              <a:rPr dirty="0" sz="700" spc="-1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latin typeface="Spoqa Han Sans Neo Medium"/>
                <a:cs typeface="Spoqa Han Sans Neo Medium"/>
              </a:rPr>
              <a:t>보안</a:t>
            </a:r>
            <a:r>
              <a:rPr dirty="0" sz="700" spc="-10" b="0">
                <a:latin typeface="Spoqa Han Sans Neo Medium"/>
                <a:cs typeface="Spoqa Han Sans Neo Medium"/>
              </a:rPr>
              <a:t> </a:t>
            </a:r>
            <a:r>
              <a:rPr dirty="0" sz="700" spc="-20" b="0">
                <a:latin typeface="Spoqa Han Sans Neo Medium"/>
                <a:cs typeface="Spoqa Han Sans Neo Medium"/>
              </a:rPr>
              <a:t>확인하기</a:t>
            </a:r>
            <a:endParaRPr sz="7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600">
              <a:latin typeface="Spoqa Han Sans Neo Medium"/>
              <a:cs typeface="Spoqa Han Sans Neo Medium"/>
            </a:endParaRPr>
          </a:p>
          <a:p>
            <a:pPr marL="12700">
              <a:lnSpc>
                <a:spcPct val="100000"/>
              </a:lnSpc>
            </a:pP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Chapter</a:t>
            </a:r>
            <a:r>
              <a:rPr dirty="0" sz="700" spc="-1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10</a:t>
            </a:r>
            <a:r>
              <a:rPr dirty="0" sz="700" spc="14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|</a:t>
            </a:r>
            <a:r>
              <a:rPr dirty="0" sz="700" spc="-10" b="0">
                <a:solidFill>
                  <a:srgbClr val="ED234B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700" spc="-20" b="0">
                <a:latin typeface="Spoqa Han Sans Neo Medium"/>
                <a:cs typeface="Spoqa Han Sans Neo Medium"/>
              </a:rPr>
              <a:t>배포하기</a:t>
            </a:r>
            <a:endParaRPr sz="700">
              <a:latin typeface="Spoqa Han Sans Neo Medium"/>
              <a:cs typeface="Spoqa Han Sans Neo Medium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474820" y="4921689"/>
            <a:ext cx="160020" cy="16764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900">
                <a:solidFill>
                  <a:srgbClr val="888888"/>
                </a:solidFill>
                <a:latin typeface="Calibri"/>
                <a:cs typeface="Calibri"/>
              </a:rPr>
              <a:t>2</a:t>
            </a:fld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538392"/>
            <a:ext cx="8286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25" b="1">
                <a:latin typeface="Spoqa Han Sans Neo Bold"/>
                <a:cs typeface="Spoqa Han Sans Neo Bold"/>
              </a:rPr>
              <a:t>개요</a:t>
            </a:r>
            <a:endParaRPr sz="1100">
              <a:latin typeface="Spoqa Han Sans Neo Bold"/>
              <a:cs typeface="Spoqa Han Sans Neo Bold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60960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프로젝트 </a:t>
            </a:r>
            <a:r>
              <a:rPr dirty="0" sz="800" spc="-35">
                <a:solidFill>
                  <a:srgbClr val="FFFFFF"/>
                </a:solidFill>
                <a:latin typeface="Spoqa Han Sans Neo Regular"/>
                <a:cs typeface="Spoqa Han Sans Neo Regular"/>
              </a:rPr>
              <a:t>구조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27" y="1305047"/>
            <a:ext cx="20745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프로젝트 설계 </a:t>
            </a:r>
            <a:r>
              <a:rPr dirty="0" sz="17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(라우팅)</a:t>
            </a:r>
            <a:endParaRPr sz="1700">
              <a:latin typeface="Spoqa Han Sans Neo Bold"/>
              <a:cs typeface="Spoqa Han Sans Neo Bold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273640" y="2041362"/>
            <a:ext cx="969010" cy="1713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7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/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/login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/signup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/profile</a:t>
            </a:r>
            <a:endParaRPr sz="1700">
              <a:latin typeface="Spoqa Han Sans Neo Medium"/>
              <a:cs typeface="Spoqa Han Sans Neo Medium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116616" y="2041362"/>
            <a:ext cx="1741170" cy="1713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/posts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/posts/[id]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/posts/new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/posts/edit/[id]</a:t>
            </a:r>
            <a:endParaRPr sz="17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4673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댓글 기능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6402825" y="1936728"/>
            <a:ext cx="10706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2 </a:t>
            </a:r>
            <a:r>
              <a:rPr dirty="0" sz="1400" b="1">
                <a:latin typeface="Spoqa Han Sans Neo Bold"/>
                <a:cs typeface="Spoqa Han Sans Neo Bold"/>
              </a:rPr>
              <a:t>댓글 폼 </a:t>
            </a:r>
            <a:r>
              <a:rPr dirty="0" sz="1400" spc="-3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3675" y="1394854"/>
            <a:ext cx="6672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8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https://firebase.google.com/docs/firestore/manage-</a:t>
            </a:r>
            <a:r>
              <a:rPr dirty="0" u="sng" sz="1500" spc="-2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data/add-data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13280" y="4875560"/>
            <a:ext cx="7975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80863" y="466130"/>
            <a:ext cx="53848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2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댓글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폼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작업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63612" y="477432"/>
            <a:ext cx="86042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댓글 기능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댓글 폼 </a:t>
            </a:r>
            <a:r>
              <a:rPr dirty="0" sz="1100" spc="-25" b="0">
                <a:latin typeface="Spoqa Han Sans Neo Medium"/>
                <a:cs typeface="Spoqa Han Sans Neo Medium"/>
              </a:rPr>
              <a:t>작업</a:t>
            </a:r>
            <a:endParaRPr sz="1100">
              <a:latin typeface="Spoqa Han Sans Neo Medium"/>
              <a:cs typeface="Spoqa Han Sans Neo Medium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204" y="1750082"/>
            <a:ext cx="5479588" cy="3099315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101</a:t>
            </a:fld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13280" y="4875560"/>
            <a:ext cx="138747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콘솔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(Firestore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Database)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3848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2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댓글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폼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작업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3612" y="477432"/>
            <a:ext cx="86042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댓글 기능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댓글 폼 </a:t>
            </a:r>
            <a:r>
              <a:rPr dirty="0" sz="1100" spc="-25" b="0">
                <a:latin typeface="Spoqa Han Sans Neo Medium"/>
                <a:cs typeface="Spoqa Han Sans Neo Medium"/>
              </a:rPr>
              <a:t>작업</a:t>
            </a:r>
            <a:endParaRPr sz="1100">
              <a:latin typeface="Spoqa Han Sans Neo Medium"/>
              <a:cs typeface="Spoqa Han Sans Neo Medium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22866" y="1691856"/>
            <a:ext cx="7878445" cy="2867660"/>
            <a:chOff x="722866" y="1691856"/>
            <a:chExt cx="7878445" cy="286766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866" y="1691856"/>
              <a:ext cx="5870962" cy="286703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6797231" y="1816162"/>
              <a:ext cx="1791335" cy="2618740"/>
            </a:xfrm>
            <a:custGeom>
              <a:avLst/>
              <a:gdLst/>
              <a:ahLst/>
              <a:cxnLst/>
              <a:rect l="l" t="t" r="r" b="b"/>
              <a:pathLst>
                <a:path w="1791334" h="2618740">
                  <a:moveTo>
                    <a:pt x="1456433" y="0"/>
                  </a:moveTo>
                  <a:lnTo>
                    <a:pt x="334750" y="0"/>
                  </a:lnTo>
                  <a:lnTo>
                    <a:pt x="268136" y="256"/>
                  </a:lnTo>
                  <a:lnTo>
                    <a:pt x="214416" y="2050"/>
                  </a:lnTo>
                  <a:lnTo>
                    <a:pt x="171746" y="6920"/>
                  </a:lnTo>
                  <a:lnTo>
                    <a:pt x="138285" y="16404"/>
                  </a:lnTo>
                  <a:lnTo>
                    <a:pt x="98244" y="36180"/>
                  </a:lnTo>
                  <a:lnTo>
                    <a:pt x="63834" y="63835"/>
                  </a:lnTo>
                  <a:lnTo>
                    <a:pt x="36180" y="98244"/>
                  </a:lnTo>
                  <a:lnTo>
                    <a:pt x="16404" y="138286"/>
                  </a:lnTo>
                  <a:lnTo>
                    <a:pt x="2050" y="214416"/>
                  </a:lnTo>
                  <a:lnTo>
                    <a:pt x="256" y="268136"/>
                  </a:lnTo>
                  <a:lnTo>
                    <a:pt x="0" y="334750"/>
                  </a:lnTo>
                  <a:lnTo>
                    <a:pt x="0" y="2283675"/>
                  </a:lnTo>
                  <a:lnTo>
                    <a:pt x="256" y="2350289"/>
                  </a:lnTo>
                  <a:lnTo>
                    <a:pt x="2050" y="2404009"/>
                  </a:lnTo>
                  <a:lnTo>
                    <a:pt x="6920" y="2446679"/>
                  </a:lnTo>
                  <a:lnTo>
                    <a:pt x="36180" y="2520181"/>
                  </a:lnTo>
                  <a:lnTo>
                    <a:pt x="63834" y="2554591"/>
                  </a:lnTo>
                  <a:lnTo>
                    <a:pt x="98244" y="2582245"/>
                  </a:lnTo>
                  <a:lnTo>
                    <a:pt x="138285" y="2602021"/>
                  </a:lnTo>
                  <a:lnTo>
                    <a:pt x="214416" y="2616375"/>
                  </a:lnTo>
                  <a:lnTo>
                    <a:pt x="268136" y="2618169"/>
                  </a:lnTo>
                  <a:lnTo>
                    <a:pt x="334750" y="2618425"/>
                  </a:lnTo>
                  <a:lnTo>
                    <a:pt x="1456433" y="2618425"/>
                  </a:lnTo>
                  <a:lnTo>
                    <a:pt x="1523047" y="2618169"/>
                  </a:lnTo>
                  <a:lnTo>
                    <a:pt x="1576767" y="2616375"/>
                  </a:lnTo>
                  <a:lnTo>
                    <a:pt x="1619437" y="2611505"/>
                  </a:lnTo>
                  <a:lnTo>
                    <a:pt x="1692939" y="2582245"/>
                  </a:lnTo>
                  <a:lnTo>
                    <a:pt x="1727348" y="2554591"/>
                  </a:lnTo>
                  <a:lnTo>
                    <a:pt x="1755002" y="2520181"/>
                  </a:lnTo>
                  <a:lnTo>
                    <a:pt x="1774779" y="2480139"/>
                  </a:lnTo>
                  <a:lnTo>
                    <a:pt x="1789133" y="2404009"/>
                  </a:lnTo>
                  <a:lnTo>
                    <a:pt x="1790927" y="2350289"/>
                  </a:lnTo>
                  <a:lnTo>
                    <a:pt x="1791183" y="2283675"/>
                  </a:lnTo>
                  <a:lnTo>
                    <a:pt x="1791183" y="334750"/>
                  </a:lnTo>
                  <a:lnTo>
                    <a:pt x="1790927" y="268136"/>
                  </a:lnTo>
                  <a:lnTo>
                    <a:pt x="1789133" y="214416"/>
                  </a:lnTo>
                  <a:lnTo>
                    <a:pt x="1784263" y="171746"/>
                  </a:lnTo>
                  <a:lnTo>
                    <a:pt x="1755002" y="98244"/>
                  </a:lnTo>
                  <a:lnTo>
                    <a:pt x="1727348" y="63835"/>
                  </a:lnTo>
                  <a:lnTo>
                    <a:pt x="1692939" y="36180"/>
                  </a:lnTo>
                  <a:lnTo>
                    <a:pt x="1652897" y="16404"/>
                  </a:lnTo>
                  <a:lnTo>
                    <a:pt x="1576767" y="2050"/>
                  </a:lnTo>
                  <a:lnTo>
                    <a:pt x="1523047" y="256"/>
                  </a:lnTo>
                  <a:lnTo>
                    <a:pt x="14564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797231" y="1816162"/>
              <a:ext cx="1791335" cy="2618740"/>
            </a:xfrm>
            <a:custGeom>
              <a:avLst/>
              <a:gdLst/>
              <a:ahLst/>
              <a:cxnLst/>
              <a:rect l="l" t="t" r="r" b="b"/>
              <a:pathLst>
                <a:path w="1791334" h="2618740">
                  <a:moveTo>
                    <a:pt x="334750" y="0"/>
                  </a:moveTo>
                  <a:lnTo>
                    <a:pt x="1456433" y="0"/>
                  </a:lnTo>
                  <a:lnTo>
                    <a:pt x="1523047" y="256"/>
                  </a:lnTo>
                  <a:lnTo>
                    <a:pt x="1576767" y="2050"/>
                  </a:lnTo>
                  <a:lnTo>
                    <a:pt x="1619437" y="6920"/>
                  </a:lnTo>
                  <a:lnTo>
                    <a:pt x="1692939" y="36180"/>
                  </a:lnTo>
                  <a:lnTo>
                    <a:pt x="1727348" y="63834"/>
                  </a:lnTo>
                  <a:lnTo>
                    <a:pt x="1755002" y="98244"/>
                  </a:lnTo>
                  <a:lnTo>
                    <a:pt x="1774779" y="138285"/>
                  </a:lnTo>
                  <a:lnTo>
                    <a:pt x="1789133" y="214415"/>
                  </a:lnTo>
                  <a:lnTo>
                    <a:pt x="1790927" y="268136"/>
                  </a:lnTo>
                  <a:lnTo>
                    <a:pt x="1791183" y="334750"/>
                  </a:lnTo>
                  <a:lnTo>
                    <a:pt x="1791183" y="2283674"/>
                  </a:lnTo>
                  <a:lnTo>
                    <a:pt x="1790927" y="2350288"/>
                  </a:lnTo>
                  <a:lnTo>
                    <a:pt x="1789133" y="2404009"/>
                  </a:lnTo>
                  <a:lnTo>
                    <a:pt x="1784263" y="2446678"/>
                  </a:lnTo>
                  <a:lnTo>
                    <a:pt x="1755002" y="2520180"/>
                  </a:lnTo>
                  <a:lnTo>
                    <a:pt x="1727348" y="2554590"/>
                  </a:lnTo>
                  <a:lnTo>
                    <a:pt x="1692939" y="2582244"/>
                  </a:lnTo>
                  <a:lnTo>
                    <a:pt x="1652897" y="2602020"/>
                  </a:lnTo>
                  <a:lnTo>
                    <a:pt x="1576767" y="2616374"/>
                  </a:lnTo>
                  <a:lnTo>
                    <a:pt x="1523047" y="2618168"/>
                  </a:lnTo>
                  <a:lnTo>
                    <a:pt x="1456433" y="2618425"/>
                  </a:lnTo>
                  <a:lnTo>
                    <a:pt x="334750" y="2618425"/>
                  </a:lnTo>
                  <a:lnTo>
                    <a:pt x="268136" y="2618168"/>
                  </a:lnTo>
                  <a:lnTo>
                    <a:pt x="214415" y="2616374"/>
                  </a:lnTo>
                  <a:lnTo>
                    <a:pt x="171746" y="2611504"/>
                  </a:lnTo>
                  <a:lnTo>
                    <a:pt x="98244" y="2582244"/>
                  </a:lnTo>
                  <a:lnTo>
                    <a:pt x="63834" y="2554590"/>
                  </a:lnTo>
                  <a:lnTo>
                    <a:pt x="36180" y="2520180"/>
                  </a:lnTo>
                  <a:lnTo>
                    <a:pt x="16404" y="2480139"/>
                  </a:lnTo>
                  <a:lnTo>
                    <a:pt x="2050" y="2404009"/>
                  </a:lnTo>
                  <a:lnTo>
                    <a:pt x="256" y="2350288"/>
                  </a:lnTo>
                  <a:lnTo>
                    <a:pt x="0" y="2283674"/>
                  </a:lnTo>
                  <a:lnTo>
                    <a:pt x="0" y="334750"/>
                  </a:lnTo>
                  <a:lnTo>
                    <a:pt x="256" y="268136"/>
                  </a:lnTo>
                  <a:lnTo>
                    <a:pt x="2050" y="214415"/>
                  </a:lnTo>
                  <a:lnTo>
                    <a:pt x="6920" y="171746"/>
                  </a:lnTo>
                  <a:lnTo>
                    <a:pt x="36180" y="98244"/>
                  </a:lnTo>
                  <a:lnTo>
                    <a:pt x="63834" y="63834"/>
                  </a:lnTo>
                  <a:lnTo>
                    <a:pt x="98244" y="36180"/>
                  </a:lnTo>
                  <a:lnTo>
                    <a:pt x="138285" y="16404"/>
                  </a:lnTo>
                  <a:lnTo>
                    <a:pt x="214415" y="2050"/>
                  </a:lnTo>
                  <a:lnTo>
                    <a:pt x="268136" y="256"/>
                  </a:lnTo>
                  <a:lnTo>
                    <a:pt x="334750" y="0"/>
                  </a:lnTo>
                  <a:close/>
                </a:path>
              </a:pathLst>
            </a:custGeom>
            <a:ln w="25399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956400" y="1919160"/>
            <a:ext cx="1297940" cy="21983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7365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356AC3"/>
                </a:solidFill>
                <a:latin typeface="Spoqa Han Sans Neo Regular"/>
                <a:cs typeface="Spoqa Han Sans Neo Regular"/>
              </a:rPr>
              <a:t>Posts</a:t>
            </a:r>
            <a:endParaRPr sz="1400">
              <a:latin typeface="Spoqa Han Sans Neo Regular"/>
              <a:cs typeface="Spoqa Han Sans Neo Regular"/>
            </a:endParaRPr>
          </a:p>
          <a:p>
            <a:pPr marL="12700" marR="5080">
              <a:lnSpc>
                <a:spcPct val="125000"/>
              </a:lnSpc>
              <a:spcBef>
                <a:spcPts val="1025"/>
              </a:spcBef>
            </a:pPr>
            <a:r>
              <a:rPr dirty="0" sz="1200" b="1">
                <a:solidFill>
                  <a:srgbClr val="1A1A1A"/>
                </a:solidFill>
                <a:latin typeface="Spoqa Han Sans Neo Bold"/>
                <a:cs typeface="Spoqa Han Sans Neo Bold"/>
              </a:rPr>
              <a:t>comments:</a:t>
            </a:r>
            <a:r>
              <a:rPr dirty="0" sz="1200" spc="-40" b="1">
                <a:solidFill>
                  <a:srgbClr val="1A1A1A"/>
                </a:solidFill>
                <a:latin typeface="Spoqa Han Sans Neo Bold"/>
                <a:cs typeface="Spoqa Han Sans Neo Bold"/>
              </a:rPr>
              <a:t> </a:t>
            </a:r>
            <a:r>
              <a:rPr dirty="0" sz="1200" spc="-20" b="1">
                <a:solidFill>
                  <a:srgbClr val="909090"/>
                </a:solidFill>
                <a:latin typeface="Spoqa Han Sans Neo Bold"/>
                <a:cs typeface="Spoqa Han Sans Neo Bold"/>
              </a:rPr>
              <a:t>Array </a:t>
            </a:r>
            <a:r>
              <a:rPr dirty="0" sz="1200">
                <a:solidFill>
                  <a:srgbClr val="1A1A1A"/>
                </a:solidFill>
                <a:latin typeface="Spoqa Han Sans Neo Regular"/>
                <a:cs typeface="Spoqa Han Sans Neo Regular"/>
              </a:rPr>
              <a:t>category:</a:t>
            </a:r>
            <a:r>
              <a:rPr dirty="0" sz="1200" spc="30">
                <a:solidFill>
                  <a:srgbClr val="1A1A1A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200" spc="-10">
                <a:solidFill>
                  <a:srgbClr val="909090"/>
                </a:solidFill>
                <a:latin typeface="Spoqa Han Sans Neo Regular"/>
                <a:cs typeface="Spoqa Han Sans Neo Regular"/>
              </a:rPr>
              <a:t>string </a:t>
            </a:r>
            <a:r>
              <a:rPr dirty="0" sz="1200">
                <a:solidFill>
                  <a:srgbClr val="1A1A1A"/>
                </a:solidFill>
                <a:latin typeface="Spoqa Han Sans Neo Regular"/>
                <a:cs typeface="Spoqa Han Sans Neo Regular"/>
              </a:rPr>
              <a:t>createdAt:</a:t>
            </a:r>
            <a:r>
              <a:rPr dirty="0" sz="1200" spc="-5">
                <a:solidFill>
                  <a:srgbClr val="1A1A1A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200" spc="-10">
                <a:solidFill>
                  <a:srgbClr val="909090"/>
                </a:solidFill>
                <a:latin typeface="Spoqa Han Sans Neo Regular"/>
                <a:cs typeface="Spoqa Han Sans Neo Regular"/>
              </a:rPr>
              <a:t>string </a:t>
            </a:r>
            <a:r>
              <a:rPr dirty="0" sz="1200">
                <a:solidFill>
                  <a:srgbClr val="1A1A1A"/>
                </a:solidFill>
                <a:latin typeface="Spoqa Han Sans Neo Regular"/>
                <a:cs typeface="Spoqa Han Sans Neo Regular"/>
              </a:rPr>
              <a:t>email:</a:t>
            </a:r>
            <a:r>
              <a:rPr dirty="0" sz="1200" spc="-10">
                <a:solidFill>
                  <a:srgbClr val="1A1A1A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200" spc="-10">
                <a:solidFill>
                  <a:srgbClr val="909090"/>
                </a:solidFill>
                <a:latin typeface="Spoqa Han Sans Neo Regular"/>
                <a:cs typeface="Spoqa Han Sans Neo Regular"/>
              </a:rPr>
              <a:t>string </a:t>
            </a:r>
            <a:r>
              <a:rPr dirty="0" sz="1200">
                <a:solidFill>
                  <a:srgbClr val="1A1A1A"/>
                </a:solidFill>
                <a:latin typeface="Spoqa Han Sans Neo Regular"/>
                <a:cs typeface="Spoqa Han Sans Neo Regular"/>
              </a:rPr>
              <a:t>summary:</a:t>
            </a:r>
            <a:r>
              <a:rPr dirty="0" sz="1200" spc="30">
                <a:solidFill>
                  <a:srgbClr val="1A1A1A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200" spc="-10">
                <a:solidFill>
                  <a:srgbClr val="909090"/>
                </a:solidFill>
                <a:latin typeface="Spoqa Han Sans Neo Regular"/>
                <a:cs typeface="Spoqa Han Sans Neo Regular"/>
              </a:rPr>
              <a:t>string </a:t>
            </a:r>
            <a:r>
              <a:rPr dirty="0" sz="1200">
                <a:solidFill>
                  <a:srgbClr val="1A1A1A"/>
                </a:solidFill>
                <a:latin typeface="Spoqa Han Sans Neo Regular"/>
                <a:cs typeface="Spoqa Han Sans Neo Regular"/>
              </a:rPr>
              <a:t>title: </a:t>
            </a:r>
            <a:r>
              <a:rPr dirty="0" sz="1200" spc="-10">
                <a:solidFill>
                  <a:srgbClr val="909090"/>
                </a:solidFill>
                <a:latin typeface="Spoqa Han Sans Neo Regular"/>
                <a:cs typeface="Spoqa Han Sans Neo Regular"/>
              </a:rPr>
              <a:t>string</a:t>
            </a:r>
            <a:endParaRPr sz="1200">
              <a:latin typeface="Spoqa Han Sans Neo Regular"/>
              <a:cs typeface="Spoqa Han Sans Neo Regular"/>
            </a:endParaRPr>
          </a:p>
          <a:p>
            <a:pPr marL="12700" marR="50800">
              <a:lnSpc>
                <a:spcPct val="125000"/>
              </a:lnSpc>
            </a:pPr>
            <a:r>
              <a:rPr dirty="0" sz="1200">
                <a:solidFill>
                  <a:srgbClr val="1A1A1A"/>
                </a:solidFill>
                <a:latin typeface="Spoqa Han Sans Neo Regular"/>
                <a:cs typeface="Spoqa Han Sans Neo Regular"/>
              </a:rPr>
              <a:t>uid:</a:t>
            </a:r>
            <a:r>
              <a:rPr dirty="0" sz="1200" spc="-10">
                <a:solidFill>
                  <a:srgbClr val="1A1A1A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200" spc="-10">
                <a:solidFill>
                  <a:srgbClr val="909090"/>
                </a:solidFill>
                <a:latin typeface="Spoqa Han Sans Neo Regular"/>
                <a:cs typeface="Spoqa Han Sans Neo Regular"/>
              </a:rPr>
              <a:t>string </a:t>
            </a:r>
            <a:r>
              <a:rPr dirty="0" sz="1200">
                <a:solidFill>
                  <a:srgbClr val="1A1A1A"/>
                </a:solidFill>
                <a:latin typeface="Spoqa Han Sans Neo Regular"/>
                <a:cs typeface="Spoqa Han Sans Neo Regular"/>
              </a:rPr>
              <a:t>updatedAt:</a:t>
            </a:r>
            <a:r>
              <a:rPr dirty="0" sz="1200" spc="15">
                <a:solidFill>
                  <a:srgbClr val="1A1A1A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200" spc="-10">
                <a:solidFill>
                  <a:srgbClr val="909090"/>
                </a:solidFill>
                <a:latin typeface="Spoqa Han Sans Neo Regular"/>
                <a:cs typeface="Spoqa Han Sans Neo Regular"/>
              </a:rPr>
              <a:t>string</a:t>
            </a:r>
            <a:endParaRPr sz="1200">
              <a:latin typeface="Spoqa Han Sans Neo Regular"/>
              <a:cs typeface="Spoqa Han Sans Neo Regular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101</a:t>
            </a:fld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3675" y="1394854"/>
            <a:ext cx="6672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8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https://firebase.google.com/docs/firestore/manage-</a:t>
            </a:r>
            <a:r>
              <a:rPr dirty="0" u="sng" sz="1500" spc="-2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data/add-data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3848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2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댓글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폼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작업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3612" y="477432"/>
            <a:ext cx="86042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댓글 기능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댓글 폼 </a:t>
            </a:r>
            <a:r>
              <a:rPr dirty="0" sz="1100" spc="-25" b="0">
                <a:latin typeface="Spoqa Han Sans Neo Medium"/>
                <a:cs typeface="Spoqa Han Sans Neo Medium"/>
              </a:rPr>
              <a:t>작업</a:t>
            </a:r>
            <a:endParaRPr sz="1100">
              <a:latin typeface="Spoqa Han Sans Neo Medium"/>
              <a:cs typeface="Spoqa Han Sans Neo Medium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886" y="1731520"/>
            <a:ext cx="4968226" cy="313644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13280" y="4870760"/>
            <a:ext cx="79756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103</a:t>
            </a:fld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4673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댓글 기능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6075673" y="1936728"/>
            <a:ext cx="13976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3 </a:t>
            </a:r>
            <a:r>
              <a:rPr dirty="0" sz="1400" b="1">
                <a:latin typeface="Spoqa Han Sans Neo Bold"/>
                <a:cs typeface="Spoqa Han Sans Neo Bold"/>
              </a:rPr>
              <a:t>댓글 리스트 </a:t>
            </a:r>
            <a:r>
              <a:rPr dirty="0" sz="1400" spc="-2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4673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댓글 기능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6239249" y="1936728"/>
            <a:ext cx="12344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4 </a:t>
            </a:r>
            <a:r>
              <a:rPr dirty="0" sz="1400" b="1">
                <a:latin typeface="Spoqa Han Sans Neo Bold"/>
                <a:cs typeface="Spoqa Han Sans Neo Bold"/>
              </a:rPr>
              <a:t>댓글 삭제 </a:t>
            </a:r>
            <a:r>
              <a:rPr dirty="0" sz="1400" spc="-2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91179" y="4948911"/>
            <a:ext cx="1619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106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33675" y="1394854"/>
            <a:ext cx="6672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8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https://firebase.google.com/docs/firestore/manage-</a:t>
            </a:r>
            <a:r>
              <a:rPr dirty="0" u="sng" sz="1500" spc="-2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data/add-data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3280" y="4875560"/>
            <a:ext cx="7975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80863" y="466130"/>
            <a:ext cx="631825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4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댓글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삭제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작업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63612" y="477432"/>
            <a:ext cx="86042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댓글 기능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댓글 삭제 </a:t>
            </a:r>
            <a:r>
              <a:rPr dirty="0" sz="1100" spc="-35" b="0">
                <a:latin typeface="Spoqa Han Sans Neo Medium"/>
                <a:cs typeface="Spoqa Han Sans Neo Medium"/>
              </a:rPr>
              <a:t>작업</a:t>
            </a:r>
            <a:endParaRPr sz="1100">
              <a:latin typeface="Spoqa Han Sans Neo Medium"/>
              <a:cs typeface="Spoqa Han Sans Neo Medium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7886" y="1731520"/>
            <a:ext cx="4968226" cy="313644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2737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보안 </a:t>
            </a:r>
            <a:r>
              <a:rPr dirty="0" sz="2800" spc="-20"/>
              <a:t>확인하기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5119998" y="1936728"/>
            <a:ext cx="2353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 </a:t>
            </a:r>
            <a:r>
              <a:rPr dirty="0" sz="1400" b="1">
                <a:latin typeface="Spoqa Han Sans Neo Bold"/>
                <a:cs typeface="Spoqa Han Sans Neo Bold"/>
              </a:rPr>
              <a:t>firebase 및 API 키 보안 </a:t>
            </a:r>
            <a:r>
              <a:rPr dirty="0" sz="1400" spc="-2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16395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보안 </a:t>
            </a:r>
            <a:r>
              <a:rPr dirty="0" sz="1100" spc="-20" b="1">
                <a:latin typeface="Spoqa Han Sans Neo Bold"/>
                <a:cs typeface="Spoqa Han Sans Neo Bold"/>
              </a:rPr>
              <a:t>확인하기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Firebase</a:t>
            </a:r>
            <a:r>
              <a:rPr dirty="0" sz="1100" spc="-30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보안</a:t>
            </a:r>
            <a:r>
              <a:rPr dirty="0" sz="1100" spc="-30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작업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12165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8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및</a:t>
            </a:r>
            <a:r>
              <a:rPr dirty="0" sz="8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API</a:t>
            </a:r>
            <a:r>
              <a:rPr dirty="0" sz="8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50">
                <a:solidFill>
                  <a:srgbClr val="FFFFFF"/>
                </a:solidFill>
                <a:latin typeface="Spoqa Han Sans Neo Regular"/>
                <a:cs typeface="Spoqa Han Sans Neo Regular"/>
              </a:rPr>
              <a:t>키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보안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작업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6781"/>
            <a:ext cx="37941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1.</a:t>
            </a:r>
            <a:r>
              <a:rPr dirty="0" sz="1500" spc="-7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Authorization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승인된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도메인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설정</a:t>
            </a:r>
            <a:endParaRPr sz="1500">
              <a:latin typeface="Spoqa Han Sans Neo Medium"/>
              <a:cs typeface="Spoqa Han Sans Neo Medium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90784" y="1942867"/>
            <a:ext cx="7187565" cy="1834514"/>
            <a:chOff x="890784" y="1942867"/>
            <a:chExt cx="7187565" cy="1834514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784" y="1942867"/>
              <a:ext cx="3350196" cy="178361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5648" y="1993718"/>
              <a:ext cx="3552651" cy="1783556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878060" y="4066895"/>
            <a:ext cx="33629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2.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Firestore의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기본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보안규칙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(rules)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변경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108</a:t>
            </a:fld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982344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보안 </a:t>
            </a:r>
            <a:r>
              <a:rPr dirty="0" sz="1100" spc="-20" b="1">
                <a:latin typeface="Spoqa Han Sans Neo Bold"/>
                <a:cs typeface="Spoqa Han Sans Neo Bold"/>
              </a:rPr>
              <a:t>확인하기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API</a:t>
            </a:r>
            <a:r>
              <a:rPr dirty="0" sz="1100" spc="-10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키</a:t>
            </a:r>
            <a:r>
              <a:rPr dirty="0" sz="1100" spc="-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보안</a:t>
            </a:r>
            <a:r>
              <a:rPr dirty="0" sz="1100" spc="-10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작업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108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12165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8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및</a:t>
            </a:r>
            <a:r>
              <a:rPr dirty="0" sz="8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API</a:t>
            </a:r>
            <a:r>
              <a:rPr dirty="0" sz="8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50">
                <a:solidFill>
                  <a:srgbClr val="FFFFFF"/>
                </a:solidFill>
                <a:latin typeface="Spoqa Han Sans Neo Regular"/>
                <a:cs typeface="Spoqa Han Sans Neo Regular"/>
              </a:rPr>
              <a:t>키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보안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작업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38440"/>
            <a:ext cx="7058659" cy="187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lr>
                <a:srgbClr val="535353"/>
              </a:buClr>
              <a:buChar char="•"/>
              <a:tabLst>
                <a:tab pos="183515" algn="l"/>
              </a:tabLst>
            </a:pPr>
            <a:r>
              <a:rPr dirty="0" u="sng" sz="16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https://console.cloud.google.com/apis/credentials</a:t>
            </a:r>
            <a:r>
              <a:rPr dirty="0" sz="1600" spc="-10" b="0">
                <a:solidFill>
                  <a:srgbClr val="0097A7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에서</a:t>
            </a:r>
            <a:r>
              <a:rPr dirty="0" sz="1600" spc="-1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API</a:t>
            </a:r>
            <a:r>
              <a:rPr dirty="0" sz="1600" spc="-1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Key</a:t>
            </a:r>
            <a:r>
              <a:rPr dirty="0" sz="16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보안</a:t>
            </a:r>
            <a:r>
              <a:rPr dirty="0" sz="1600" spc="-1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작업</a:t>
            </a:r>
            <a:endParaRPr sz="1600">
              <a:latin typeface="Spoqa Han Sans Neo Medium"/>
              <a:cs typeface="Spoqa Han Sans Neo Medium"/>
            </a:endParaRPr>
          </a:p>
          <a:p>
            <a:pPr lvl="1" marL="720725" indent="-201295">
              <a:lnSpc>
                <a:spcPct val="100000"/>
              </a:lnSpc>
              <a:spcBef>
                <a:spcPts val="1270"/>
              </a:spcBef>
              <a:buAutoNum type="arabicPeriod"/>
              <a:tabLst>
                <a:tab pos="721360" algn="l"/>
              </a:tabLst>
            </a:pP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블로그</a:t>
            </a:r>
            <a:r>
              <a:rPr dirty="0" sz="1600" spc="-5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프로젝트</a:t>
            </a:r>
            <a:r>
              <a:rPr dirty="0" sz="1600" spc="-5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선택</a:t>
            </a:r>
            <a:endParaRPr sz="1600">
              <a:latin typeface="Spoqa Han Sans Neo Medium"/>
              <a:cs typeface="Spoqa Han Sans Neo Medium"/>
            </a:endParaRPr>
          </a:p>
          <a:p>
            <a:pPr lvl="1" marL="720725" marR="102870" indent="-200660">
              <a:lnSpc>
                <a:spcPct val="164100"/>
              </a:lnSpc>
              <a:buAutoNum type="arabicPeriod"/>
              <a:tabLst>
                <a:tab pos="721360" algn="l"/>
              </a:tabLst>
            </a:pP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API</a:t>
            </a:r>
            <a:r>
              <a:rPr dirty="0" sz="1600" spc="-1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Keys</a:t>
            </a:r>
            <a:r>
              <a:rPr dirty="0" sz="16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→</a:t>
            </a:r>
            <a:r>
              <a:rPr dirty="0" sz="16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Browser</a:t>
            </a:r>
            <a:r>
              <a:rPr dirty="0" sz="1600" spc="-1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Key</a:t>
            </a:r>
            <a:r>
              <a:rPr dirty="0" sz="16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선택</a:t>
            </a:r>
            <a:r>
              <a:rPr dirty="0" sz="16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→</a:t>
            </a:r>
            <a:r>
              <a:rPr dirty="0" sz="16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애플리케이션</a:t>
            </a:r>
            <a:r>
              <a:rPr dirty="0" sz="1600" spc="-1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제한사항</a:t>
            </a:r>
            <a:r>
              <a:rPr dirty="0" sz="16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설정</a:t>
            </a:r>
            <a:r>
              <a:rPr dirty="0" sz="16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→</a:t>
            </a:r>
            <a:r>
              <a:rPr dirty="0" sz="16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웹사이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트 → 승인된 url </a:t>
            </a:r>
            <a:r>
              <a:rPr dirty="0" sz="1600" spc="-2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추가</a:t>
            </a:r>
            <a:endParaRPr sz="1600">
              <a:latin typeface="Spoqa Han Sans Neo Medium"/>
              <a:cs typeface="Spoqa Han Sans Neo Medium"/>
            </a:endParaRPr>
          </a:p>
          <a:p>
            <a:pPr lvl="1" marL="720725" indent="-201295">
              <a:lnSpc>
                <a:spcPct val="100000"/>
              </a:lnSpc>
              <a:spcBef>
                <a:spcPts val="1230"/>
              </a:spcBef>
              <a:buClr>
                <a:srgbClr val="535353"/>
              </a:buClr>
              <a:buAutoNum type="arabicPeriod"/>
              <a:tabLst>
                <a:tab pos="721360" algn="l"/>
              </a:tabLst>
            </a:pPr>
            <a:r>
              <a:rPr dirty="0" u="sng" sz="16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test.com/*</a:t>
            </a:r>
            <a:r>
              <a:rPr dirty="0" sz="1600" spc="-35" b="0">
                <a:solidFill>
                  <a:srgbClr val="0097A7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형식으로</a:t>
            </a:r>
            <a:r>
              <a:rPr dirty="0" sz="1600" spc="-3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도메인</a:t>
            </a:r>
            <a:r>
              <a:rPr dirty="0" sz="1600" spc="-3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추가</a:t>
            </a:r>
            <a:r>
              <a:rPr dirty="0" sz="1600" spc="-3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(localhost,</a:t>
            </a:r>
            <a:r>
              <a:rPr dirty="0" sz="1600" spc="-3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600" spc="-3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도메인)</a:t>
            </a:r>
            <a:endParaRPr sz="16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538392"/>
            <a:ext cx="8286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25" b="1">
                <a:latin typeface="Spoqa Han Sans Neo Bold"/>
                <a:cs typeface="Spoqa Han Sans Neo Bold"/>
              </a:rPr>
              <a:t>개요</a:t>
            </a:r>
            <a:endParaRPr sz="1100">
              <a:latin typeface="Spoqa Han Sans Neo Bold"/>
              <a:cs typeface="Spoqa Han Sans Neo Bold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60960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프로젝트 </a:t>
            </a:r>
            <a:r>
              <a:rPr dirty="0" sz="800" spc="-35">
                <a:solidFill>
                  <a:srgbClr val="FFFFFF"/>
                </a:solidFill>
                <a:latin typeface="Spoqa Han Sans Neo Regular"/>
                <a:cs typeface="Spoqa Han Sans Neo Regular"/>
              </a:rPr>
              <a:t>구조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27" y="1305047"/>
            <a:ext cx="207454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프로젝트 설계 </a:t>
            </a:r>
            <a:r>
              <a:rPr dirty="0" sz="17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(라우팅)</a:t>
            </a:r>
            <a:endParaRPr sz="1700">
              <a:latin typeface="Spoqa Han Sans Neo Bold"/>
              <a:cs typeface="Spoqa Han Sans Neo Bold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8458" y="1882341"/>
            <a:ext cx="4227083" cy="2775172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15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" y="169"/>
            <a:ext cx="9141637" cy="51431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62704">
              <a:lnSpc>
                <a:spcPct val="100000"/>
              </a:lnSpc>
              <a:spcBef>
                <a:spcPts val="100"/>
              </a:spcBef>
            </a:pPr>
            <a:r>
              <a:rPr dirty="0" sz="2800" spc="-20"/>
              <a:t>배포하기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5459596" y="1936728"/>
            <a:ext cx="20135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 </a:t>
            </a:r>
            <a:r>
              <a:rPr dirty="0" sz="1400" b="1">
                <a:solidFill>
                  <a:srgbClr val="1A1A1A"/>
                </a:solidFill>
                <a:latin typeface="Spoqa Han Sans Neo Bold"/>
                <a:cs typeface="Spoqa Han Sans Neo Bold"/>
              </a:rPr>
              <a:t>F</a:t>
            </a:r>
            <a:r>
              <a:rPr dirty="0" sz="1400" b="1">
                <a:latin typeface="Spoqa Han Sans Neo Bold"/>
                <a:cs typeface="Spoqa Han Sans Neo Bold"/>
              </a:rPr>
              <a:t>irebase CLI 설명, </a:t>
            </a:r>
            <a:r>
              <a:rPr dirty="0" sz="1400" spc="-25" b="1">
                <a:latin typeface="Spoqa Han Sans Neo Bold"/>
                <a:cs typeface="Spoqa Han Sans Neo Bold"/>
              </a:rPr>
              <a:t>세팅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491179" y="4948911"/>
            <a:ext cx="1619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111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3612" y="477432"/>
            <a:ext cx="111823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spc="-20" b="1">
                <a:latin typeface="Spoqa Han Sans Neo Bold"/>
                <a:cs typeface="Spoqa Han Sans Neo Bold"/>
              </a:rPr>
              <a:t>배포하기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solidFill>
                  <a:srgbClr val="1A1A1A"/>
                </a:solidFill>
                <a:latin typeface="Spoqa Han Sans Neo Medium"/>
                <a:cs typeface="Spoqa Han Sans Neo Medium"/>
              </a:rPr>
              <a:t>F</a:t>
            </a:r>
            <a:r>
              <a:rPr dirty="0" sz="1100" b="0">
                <a:latin typeface="Spoqa Han Sans Neo Medium"/>
                <a:cs typeface="Spoqa Han Sans Neo Medium"/>
              </a:rPr>
              <a:t>irebase</a:t>
            </a:r>
            <a:r>
              <a:rPr dirty="0" sz="1100" spc="-30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CLI</a:t>
            </a:r>
            <a:r>
              <a:rPr dirty="0" sz="1100" spc="-1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설명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80863" y="466130"/>
            <a:ext cx="80645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CLI</a:t>
            </a:r>
            <a:r>
              <a:rPr dirty="0" sz="8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1431" y="1293431"/>
            <a:ext cx="7268209" cy="328295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150"/>
              </a:spcBef>
              <a:buChar char="•"/>
              <a:tabLst>
                <a:tab pos="18351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Firebase CLI(Command Line </a:t>
            </a:r>
            <a:r>
              <a:rPr dirty="0" sz="15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Interface):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프로젝트를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관리하고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다양한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기능을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로컬에서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사용할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있게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해줌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설정,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데이터베이스,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Cloud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Function,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호스팅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등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</a:t>
            </a:r>
            <a:endParaRPr sz="1500">
              <a:latin typeface="Spoqa Han Sans Neo Medium"/>
              <a:cs typeface="Spoqa Han Sans Neo Medium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53585F"/>
              </a:buClr>
              <a:buFont typeface="Spoqa Han Sans Neo Medium"/>
              <a:buChar char="•"/>
            </a:pPr>
            <a:endParaRPr sz="2600">
              <a:latin typeface="Spoqa Han Sans Neo Medium"/>
              <a:cs typeface="Spoqa Han Sans Neo Medium"/>
            </a:endParaRPr>
          </a:p>
          <a:p>
            <a:pPr marL="162560" indent="-150495">
              <a:lnSpc>
                <a:spcPct val="100000"/>
              </a:lnSpc>
              <a:buChar char="•"/>
              <a:tabLst>
                <a:tab pos="16319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Firebase CLI 설치 </a:t>
            </a: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방법:</a:t>
            </a:r>
            <a:endParaRPr sz="1500">
              <a:latin typeface="Spoqa Han Sans Neo Bold"/>
              <a:cs typeface="Spoqa Han Sans Neo Bold"/>
            </a:endParaRPr>
          </a:p>
          <a:p>
            <a:pPr marL="720725" indent="-201295">
              <a:lnSpc>
                <a:spcPct val="100000"/>
              </a:lnSpc>
              <a:spcBef>
                <a:spcPts val="1050"/>
              </a:spcBef>
              <a:buAutoNum type="arabicPeriod"/>
              <a:tabLst>
                <a:tab pos="72136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node.js</a:t>
            </a:r>
            <a:r>
              <a:rPr dirty="0" sz="15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및</a:t>
            </a:r>
            <a:r>
              <a:rPr dirty="0" sz="1500" spc="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npm</a:t>
            </a:r>
            <a:r>
              <a:rPr dirty="0" sz="1500" spc="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</a:t>
            </a:r>
            <a:r>
              <a:rPr dirty="0" sz="1500" spc="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(사전에</a:t>
            </a:r>
            <a:r>
              <a:rPr dirty="0" sz="1500" spc="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작업됨)</a:t>
            </a:r>
            <a:endParaRPr sz="1500">
              <a:latin typeface="Spoqa Han Sans Neo Medium"/>
              <a:cs typeface="Spoqa Han Sans Neo Medium"/>
            </a:endParaRPr>
          </a:p>
          <a:p>
            <a:pPr marL="720725" indent="-201295">
              <a:lnSpc>
                <a:spcPct val="100000"/>
              </a:lnSpc>
              <a:spcBef>
                <a:spcPts val="1050"/>
              </a:spcBef>
              <a:buAutoNum type="arabicPeriod"/>
              <a:tabLst>
                <a:tab pos="72136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npm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install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-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g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firebase-tools</a:t>
            </a:r>
            <a:endParaRPr sz="1500">
              <a:latin typeface="Spoqa Han Sans Neo Medium"/>
              <a:cs typeface="Spoqa Han Sans Neo Medium"/>
            </a:endParaRPr>
          </a:p>
          <a:p>
            <a:pPr marL="720725" indent="-201295">
              <a:lnSpc>
                <a:spcPct val="100000"/>
              </a:lnSpc>
              <a:spcBef>
                <a:spcPts val="1050"/>
              </a:spcBef>
              <a:buAutoNum type="arabicPeriod"/>
              <a:tabLst>
                <a:tab pos="72136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login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(로그인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후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테스트)</a:t>
            </a:r>
            <a:endParaRPr sz="1500">
              <a:latin typeface="Spoqa Han Sans Neo Medium"/>
              <a:cs typeface="Spoqa Han Sans Neo Medium"/>
            </a:endParaRPr>
          </a:p>
          <a:p>
            <a:pPr marL="720725" indent="-201295">
              <a:lnSpc>
                <a:spcPct val="100000"/>
              </a:lnSpc>
              <a:spcBef>
                <a:spcPts val="1050"/>
              </a:spcBef>
              <a:buAutoNum type="arabicPeriod"/>
              <a:tabLst>
                <a:tab pos="72136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projects:list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(파이어베이스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확인)</a:t>
            </a:r>
            <a:endParaRPr sz="15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" y="169"/>
            <a:ext cx="9141637" cy="51431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62704">
              <a:lnSpc>
                <a:spcPct val="100000"/>
              </a:lnSpc>
              <a:spcBef>
                <a:spcPts val="100"/>
              </a:spcBef>
            </a:pPr>
            <a:r>
              <a:rPr dirty="0" sz="2800" spc="-20"/>
              <a:t>배포하기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5698382" y="1936728"/>
            <a:ext cx="17748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2</a:t>
            </a:r>
            <a:r>
              <a:rPr dirty="0" sz="1400" spc="-1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solidFill>
                  <a:srgbClr val="1A1A1A"/>
                </a:solidFill>
                <a:latin typeface="Spoqa Han Sans Neo Bold"/>
                <a:cs typeface="Spoqa Han Sans Neo Bold"/>
              </a:rPr>
              <a:t>F</a:t>
            </a:r>
            <a:r>
              <a:rPr dirty="0" sz="1400" b="1">
                <a:latin typeface="Spoqa Han Sans Neo Bold"/>
                <a:cs typeface="Spoqa Han Sans Neo Bold"/>
              </a:rPr>
              <a:t>irebase로 </a:t>
            </a:r>
            <a:r>
              <a:rPr dirty="0" sz="1400" spc="-20" b="1">
                <a:latin typeface="Spoqa Han Sans Neo Bold"/>
                <a:cs typeface="Spoqa Han Sans Neo Bold"/>
              </a:rPr>
              <a:t>배포하기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26111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spc="-20" b="1">
                <a:latin typeface="Spoqa Han Sans Neo Bold"/>
                <a:cs typeface="Spoqa Han Sans Neo Bold"/>
              </a:rPr>
              <a:t>배포하기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solidFill>
                  <a:srgbClr val="1A1A1A"/>
                </a:solidFill>
                <a:latin typeface="Spoqa Han Sans Neo Medium"/>
                <a:cs typeface="Spoqa Han Sans Neo Medium"/>
              </a:rPr>
              <a:t>F</a:t>
            </a:r>
            <a:r>
              <a:rPr dirty="0" sz="1100" b="0">
                <a:latin typeface="Spoqa Han Sans Neo Medium"/>
                <a:cs typeface="Spoqa Han Sans Neo Medium"/>
              </a:rPr>
              <a:t>irebase로</a:t>
            </a:r>
            <a:r>
              <a:rPr dirty="0" sz="1100" spc="-50" b="0">
                <a:latin typeface="Spoqa Han Sans Neo Medium"/>
                <a:cs typeface="Spoqa Han Sans Neo Medium"/>
              </a:rPr>
              <a:t> </a:t>
            </a:r>
            <a:r>
              <a:rPr dirty="0" sz="1100" spc="-20" b="0">
                <a:latin typeface="Spoqa Han Sans Neo Medium"/>
                <a:cs typeface="Spoqa Han Sans Neo Medium"/>
              </a:rPr>
              <a:t>배포하기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113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21055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2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Firebase로</a:t>
            </a:r>
            <a:r>
              <a:rPr dirty="0" sz="8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배포하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50">
                <a:solidFill>
                  <a:srgbClr val="FFFFFF"/>
                </a:solidFill>
                <a:latin typeface="Spoqa Han Sans Neo Regular"/>
                <a:cs typeface="Spoqa Han Sans Neo Regular"/>
              </a:rPr>
              <a:t>기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293431"/>
            <a:ext cx="5713730" cy="2568575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221615" indent="-209550">
              <a:lnSpc>
                <a:spcPct val="100000"/>
              </a:lnSpc>
              <a:spcBef>
                <a:spcPts val="1150"/>
              </a:spcBef>
              <a:buAutoNum type="arabicPeriod"/>
              <a:tabLst>
                <a:tab pos="222250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프로젝트 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초기화: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init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hosting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Command line에 아래와 같이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입력:</a:t>
            </a:r>
            <a:endParaRPr sz="1500">
              <a:latin typeface="Spoqa Han Sans Neo Medium"/>
              <a:cs typeface="Spoqa Han Sans Neo Medium"/>
            </a:endParaRPr>
          </a:p>
          <a:p>
            <a:pPr lvl="2" marL="894715" indent="-121285">
              <a:lnSpc>
                <a:spcPct val="100000"/>
              </a:lnSpc>
              <a:spcBef>
                <a:spcPts val="1035"/>
              </a:spcBef>
              <a:buChar char="•"/>
              <a:tabLst>
                <a:tab pos="895350" algn="l"/>
              </a:tabLst>
            </a:pPr>
            <a:r>
              <a:rPr dirty="0" sz="1200">
                <a:latin typeface="Spoqa Han Sans Neo Regular"/>
                <a:cs typeface="Spoqa Han Sans Neo Regular"/>
              </a:rPr>
              <a:t>Use</a:t>
            </a:r>
            <a:r>
              <a:rPr dirty="0" sz="1200" spc="-20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an</a:t>
            </a:r>
            <a:r>
              <a:rPr dirty="0" sz="1200" spc="-10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existing</a:t>
            </a:r>
            <a:r>
              <a:rPr dirty="0" sz="1200" spc="-10">
                <a:latin typeface="Spoqa Han Sans Neo Regular"/>
                <a:cs typeface="Spoqa Han Sans Neo Regular"/>
              </a:rPr>
              <a:t> project</a:t>
            </a:r>
            <a:endParaRPr sz="1200">
              <a:latin typeface="Spoqa Han Sans Neo Regular"/>
              <a:cs typeface="Spoqa Han Sans Neo Regular"/>
            </a:endParaRPr>
          </a:p>
          <a:p>
            <a:pPr lvl="2" marL="894715" indent="-121285">
              <a:lnSpc>
                <a:spcPct val="100000"/>
              </a:lnSpc>
              <a:spcBef>
                <a:spcPts val="810"/>
              </a:spcBef>
              <a:buChar char="•"/>
              <a:tabLst>
                <a:tab pos="895350" algn="l"/>
              </a:tabLst>
            </a:pPr>
            <a:r>
              <a:rPr dirty="0" sz="1200" spc="-10">
                <a:latin typeface="Spoqa Han Sans Neo Regular"/>
                <a:cs typeface="Spoqa Han Sans Neo Regular"/>
              </a:rPr>
              <a:t>fastcampus-react-</a:t>
            </a:r>
            <a:r>
              <a:rPr dirty="0" sz="1200" spc="-20">
                <a:latin typeface="Spoqa Han Sans Neo Regular"/>
                <a:cs typeface="Spoqa Han Sans Neo Regular"/>
              </a:rPr>
              <a:t>blog</a:t>
            </a:r>
            <a:endParaRPr sz="1200">
              <a:latin typeface="Spoqa Han Sans Neo Regular"/>
              <a:cs typeface="Spoqa Han Sans Neo Regular"/>
            </a:endParaRPr>
          </a:p>
          <a:p>
            <a:pPr lvl="2" marL="894715" indent="-121285">
              <a:lnSpc>
                <a:spcPct val="100000"/>
              </a:lnSpc>
              <a:spcBef>
                <a:spcPts val="810"/>
              </a:spcBef>
              <a:buChar char="•"/>
              <a:tabLst>
                <a:tab pos="895350" algn="l"/>
              </a:tabLst>
            </a:pPr>
            <a:r>
              <a:rPr dirty="0" sz="1200">
                <a:latin typeface="Spoqa Han Sans Neo Regular"/>
                <a:cs typeface="Spoqa Han Sans Neo Regular"/>
              </a:rPr>
              <a:t>What do you want</a:t>
            </a:r>
            <a:r>
              <a:rPr dirty="0" sz="1200" spc="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to use as</a:t>
            </a:r>
            <a:r>
              <a:rPr dirty="0" sz="1200" spc="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your public directory?</a:t>
            </a:r>
            <a:r>
              <a:rPr dirty="0" sz="1200" spc="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→ ‘build’ </a:t>
            </a:r>
            <a:r>
              <a:rPr dirty="0" sz="1200" spc="-25">
                <a:latin typeface="Spoqa Han Sans Neo Regular"/>
                <a:cs typeface="Spoqa Han Sans Neo Regular"/>
              </a:rPr>
              <a:t>입력</a:t>
            </a:r>
            <a:endParaRPr sz="1200">
              <a:latin typeface="Spoqa Han Sans Neo Regular"/>
              <a:cs typeface="Spoqa Han Sans Neo Regular"/>
            </a:endParaRPr>
          </a:p>
          <a:p>
            <a:pPr lvl="2" marL="894715" indent="-121285">
              <a:lnSpc>
                <a:spcPct val="100000"/>
              </a:lnSpc>
              <a:spcBef>
                <a:spcPts val="810"/>
              </a:spcBef>
              <a:buChar char="•"/>
              <a:tabLst>
                <a:tab pos="895350" algn="l"/>
              </a:tabLst>
            </a:pPr>
            <a:r>
              <a:rPr dirty="0" sz="1200">
                <a:latin typeface="Spoqa Han Sans Neo Regular"/>
                <a:cs typeface="Spoqa Han Sans Neo Regular"/>
              </a:rPr>
              <a:t>Configure as a single-page app (rewrite</a:t>
            </a:r>
            <a:r>
              <a:rPr dirty="0" sz="1200" spc="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all urls to /index.html) →</a:t>
            </a:r>
            <a:r>
              <a:rPr dirty="0" sz="1200" spc="5">
                <a:latin typeface="Spoqa Han Sans Neo Regular"/>
                <a:cs typeface="Spoqa Han Sans Neo Regular"/>
              </a:rPr>
              <a:t> </a:t>
            </a:r>
            <a:r>
              <a:rPr dirty="0" sz="1200" spc="-25">
                <a:latin typeface="Spoqa Han Sans Neo Regular"/>
                <a:cs typeface="Spoqa Han Sans Neo Regular"/>
              </a:rPr>
              <a:t>yes</a:t>
            </a:r>
            <a:endParaRPr sz="1200">
              <a:latin typeface="Spoqa Han Sans Neo Regular"/>
              <a:cs typeface="Spoqa Han Sans Neo Regular"/>
            </a:endParaRPr>
          </a:p>
          <a:p>
            <a:pPr lvl="2" marL="894715" indent="-121285">
              <a:lnSpc>
                <a:spcPct val="100000"/>
              </a:lnSpc>
              <a:spcBef>
                <a:spcPts val="810"/>
              </a:spcBef>
              <a:buChar char="•"/>
              <a:tabLst>
                <a:tab pos="895350" algn="l"/>
              </a:tabLst>
            </a:pPr>
            <a:r>
              <a:rPr dirty="0" sz="1200">
                <a:latin typeface="Spoqa Han Sans Neo Regular"/>
                <a:cs typeface="Spoqa Han Sans Neo Regular"/>
              </a:rPr>
              <a:t>Set</a:t>
            </a:r>
            <a:r>
              <a:rPr dirty="0" sz="1200" spc="-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up</a:t>
            </a:r>
            <a:r>
              <a:rPr dirty="0" sz="1200" spc="-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automatic</a:t>
            </a:r>
            <a:r>
              <a:rPr dirty="0" sz="1200" spc="-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builds</a:t>
            </a:r>
            <a:r>
              <a:rPr dirty="0" sz="1200" spc="-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and</a:t>
            </a:r>
            <a:r>
              <a:rPr dirty="0" sz="1200" spc="-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deploys</a:t>
            </a:r>
            <a:r>
              <a:rPr dirty="0" sz="1200" spc="-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with</a:t>
            </a:r>
            <a:r>
              <a:rPr dirty="0" sz="1200" spc="-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GitHub?</a:t>
            </a:r>
            <a:r>
              <a:rPr dirty="0" sz="1200" spc="-5">
                <a:latin typeface="Spoqa Han Sans Neo Regular"/>
                <a:cs typeface="Spoqa Han Sans Neo Regular"/>
              </a:rPr>
              <a:t> </a:t>
            </a:r>
            <a:r>
              <a:rPr dirty="0" sz="1200">
                <a:latin typeface="Spoqa Han Sans Neo Regular"/>
                <a:cs typeface="Spoqa Han Sans Neo Regular"/>
              </a:rPr>
              <a:t>→</a:t>
            </a:r>
            <a:r>
              <a:rPr dirty="0" sz="1200" spc="-5">
                <a:latin typeface="Spoqa Han Sans Neo Regular"/>
                <a:cs typeface="Spoqa Han Sans Neo Regular"/>
              </a:rPr>
              <a:t> </a:t>
            </a:r>
            <a:r>
              <a:rPr dirty="0" sz="1200" spc="-25">
                <a:latin typeface="Spoqa Han Sans Neo Regular"/>
                <a:cs typeface="Spoqa Han Sans Neo Regular"/>
              </a:rPr>
              <a:t>No</a:t>
            </a:r>
            <a:endParaRPr sz="1200">
              <a:latin typeface="Spoqa Han Sans Neo Regular"/>
              <a:cs typeface="Spoqa Han Sans Neo Regular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26111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spc="-20" b="1">
                <a:latin typeface="Spoqa Han Sans Neo Bold"/>
                <a:cs typeface="Spoqa Han Sans Neo Bold"/>
              </a:rPr>
              <a:t>배포하기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solidFill>
                  <a:srgbClr val="1A1A1A"/>
                </a:solidFill>
                <a:latin typeface="Spoqa Han Sans Neo Medium"/>
                <a:cs typeface="Spoqa Han Sans Neo Medium"/>
              </a:rPr>
              <a:t>F</a:t>
            </a:r>
            <a:r>
              <a:rPr dirty="0" sz="1100" b="0">
                <a:latin typeface="Spoqa Han Sans Neo Medium"/>
                <a:cs typeface="Spoqa Han Sans Neo Medium"/>
              </a:rPr>
              <a:t>irebase로</a:t>
            </a:r>
            <a:r>
              <a:rPr dirty="0" sz="1100" spc="-50" b="0">
                <a:latin typeface="Spoqa Han Sans Neo Medium"/>
                <a:cs typeface="Spoqa Han Sans Neo Medium"/>
              </a:rPr>
              <a:t> </a:t>
            </a:r>
            <a:r>
              <a:rPr dirty="0" sz="1100" spc="-20" b="0">
                <a:latin typeface="Spoqa Han Sans Neo Medium"/>
                <a:cs typeface="Spoqa Han Sans Neo Medium"/>
              </a:rPr>
              <a:t>배포하기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524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113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21055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2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Firebase로</a:t>
            </a:r>
            <a:r>
              <a:rPr dirty="0" sz="8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배포하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50">
                <a:solidFill>
                  <a:srgbClr val="FFFFFF"/>
                </a:solidFill>
                <a:latin typeface="Spoqa Han Sans Neo Regular"/>
                <a:cs typeface="Spoqa Han Sans Neo Regular"/>
              </a:rPr>
              <a:t>기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293431"/>
            <a:ext cx="4629785" cy="292862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221615" indent="-209550">
              <a:lnSpc>
                <a:spcPct val="100000"/>
              </a:lnSpc>
              <a:spcBef>
                <a:spcPts val="1150"/>
              </a:spcBef>
              <a:buAutoNum type="arabicPeriod" startAt="2"/>
              <a:tabLst>
                <a:tab pos="222250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사이트 </a:t>
            </a: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배포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yarn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build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(빌드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배포)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deploy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—only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hosting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65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배포된</a:t>
            </a:r>
            <a:r>
              <a:rPr dirty="0" sz="1500" spc="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url</a:t>
            </a:r>
            <a:r>
              <a:rPr dirty="0" sz="1500" spc="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확인</a:t>
            </a:r>
            <a:r>
              <a:rPr dirty="0" sz="1500" spc="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</a:t>
            </a:r>
            <a:r>
              <a:rPr dirty="0" u="sng" sz="1500" spc="-2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https://XXX-</a:t>
            </a:r>
            <a:r>
              <a:rPr dirty="0" u="sng" sz="1500" spc="-35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XXX-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XXX.web.app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)</a:t>
            </a:r>
            <a:endParaRPr sz="1500">
              <a:latin typeface="Spoqa Han Sans Neo Medium"/>
              <a:cs typeface="Spoqa Han Sans Neo Medium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3585F"/>
              </a:buClr>
              <a:buFont typeface="Spoqa Han Sans Neo Medium"/>
              <a:buChar char="•"/>
            </a:pPr>
            <a:endParaRPr sz="2650">
              <a:latin typeface="Spoqa Han Sans Neo Medium"/>
              <a:cs typeface="Spoqa Han Sans Neo Medium"/>
            </a:endParaRPr>
          </a:p>
          <a:p>
            <a:pPr marL="219075" indent="-20701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21971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Google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console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및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보안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적용</a:t>
            </a:r>
            <a:endParaRPr sz="15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Auth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&gt;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settings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&gt;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승인된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도메인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추가</a:t>
            </a:r>
            <a:endParaRPr sz="15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Google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Console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&gt;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API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&gt;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보안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URL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추가</a:t>
            </a:r>
            <a:endParaRPr sz="15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538392"/>
            <a:ext cx="8286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25" b="1">
                <a:latin typeface="Spoqa Han Sans Neo Bold"/>
                <a:cs typeface="Spoqa Han Sans Neo Bold"/>
              </a:rPr>
              <a:t>개요</a:t>
            </a:r>
            <a:endParaRPr sz="1100">
              <a:latin typeface="Spoqa Han Sans Neo Bold"/>
              <a:cs typeface="Spoqa Han Sans Neo Bold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60960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프로젝트 </a:t>
            </a:r>
            <a:r>
              <a:rPr dirty="0" sz="800" spc="-35">
                <a:solidFill>
                  <a:srgbClr val="FFFFFF"/>
                </a:solidFill>
                <a:latin typeface="Spoqa Han Sans Neo Regular"/>
                <a:cs typeface="Spoqa Han Sans Neo Regular"/>
              </a:rPr>
              <a:t>구조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27" y="1305047"/>
            <a:ext cx="227330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프로젝트 설계 </a:t>
            </a:r>
            <a:r>
              <a:rPr dirty="0" sz="17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(컴포넌트)</a:t>
            </a:r>
            <a:endParaRPr sz="1700">
              <a:latin typeface="Spoqa Han Sans Neo Bold"/>
              <a:cs typeface="Spoqa Han Sans Neo Bold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45037" y="2164613"/>
            <a:ext cx="1096645" cy="1713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Carousel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Header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Loader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Footer</a:t>
            </a:r>
            <a:endParaRPr sz="1700">
              <a:latin typeface="Spoqa Han Sans Neo Medium"/>
              <a:cs typeface="Spoqa Han Sans Neo Medium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727297" y="2164613"/>
            <a:ext cx="1455420" cy="12369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PostForm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SignupForm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LoginForm</a:t>
            </a:r>
            <a:endParaRPr sz="1700">
              <a:latin typeface="Spoqa Han Sans Neo Medium"/>
              <a:cs typeface="Spoqa Han Sans Neo Medium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268167" y="2164613"/>
            <a:ext cx="1318260" cy="1713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PostDetail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PostList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Profile</a:t>
            </a:r>
            <a:endParaRPr sz="17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71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Comments</a:t>
            </a:r>
            <a:endParaRPr sz="17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538392"/>
            <a:ext cx="8286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25" b="1">
                <a:latin typeface="Spoqa Han Sans Neo Bold"/>
                <a:cs typeface="Spoqa Han Sans Neo Bold"/>
              </a:rPr>
              <a:t>개요</a:t>
            </a:r>
            <a:endParaRPr sz="1100">
              <a:latin typeface="Spoqa Han Sans Neo Bold"/>
              <a:cs typeface="Spoqa Han Sans Neo Bold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60960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프로젝트 </a:t>
            </a:r>
            <a:r>
              <a:rPr dirty="0" sz="800" spc="-35">
                <a:solidFill>
                  <a:srgbClr val="FFFFFF"/>
                </a:solidFill>
                <a:latin typeface="Spoqa Han Sans Neo Regular"/>
                <a:cs typeface="Spoqa Han Sans Neo Regular"/>
              </a:rPr>
              <a:t>구조</a:t>
            </a:r>
            <a:endParaRPr sz="800">
              <a:latin typeface="Spoqa Han Sans Neo Regular"/>
              <a:cs typeface="Spoqa Han Sans Neo Regular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750" y="1843032"/>
            <a:ext cx="1406825" cy="268158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891427" y="1305047"/>
            <a:ext cx="6481445" cy="2753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프로젝트</a:t>
            </a:r>
            <a:r>
              <a:rPr dirty="0" sz="1700" spc="-1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설계</a:t>
            </a:r>
            <a:r>
              <a:rPr dirty="0" sz="17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(폴더</a:t>
            </a:r>
            <a:r>
              <a:rPr dirty="0" sz="17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7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구조)</a:t>
            </a:r>
            <a:endParaRPr sz="1700">
              <a:latin typeface="Spoqa Han Sans Neo Bold"/>
              <a:cs typeface="Spoqa Han Sans Neo Bold"/>
            </a:endParaRPr>
          </a:p>
          <a:p>
            <a:pPr marL="2686685" indent="-170815">
              <a:lnSpc>
                <a:spcPct val="100000"/>
              </a:lnSpc>
              <a:spcBef>
                <a:spcPts val="1920"/>
              </a:spcBef>
              <a:buChar char="•"/>
              <a:tabLst>
                <a:tab pos="268668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src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폴더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안에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pages,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component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관련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코드</a:t>
            </a:r>
            <a:endParaRPr sz="1600">
              <a:latin typeface="Spoqa Han Sans Neo Medium"/>
              <a:cs typeface="Spoqa Han Sans Neo Medium"/>
            </a:endParaRPr>
          </a:p>
          <a:p>
            <a:pPr marL="2686685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268668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components:</a:t>
            </a:r>
            <a:r>
              <a:rPr dirty="0" sz="1600" spc="-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공통</a:t>
            </a:r>
            <a:r>
              <a:rPr dirty="0" sz="1600" spc="-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</a:t>
            </a:r>
            <a:endParaRPr sz="1600">
              <a:latin typeface="Spoqa Han Sans Neo Medium"/>
              <a:cs typeface="Spoqa Han Sans Neo Medium"/>
            </a:endParaRPr>
          </a:p>
          <a:p>
            <a:pPr marL="2686685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2686685" algn="l"/>
              </a:tabLst>
            </a:pP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context: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인증,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다크모드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</a:t>
            </a:r>
            <a:endParaRPr sz="1600">
              <a:latin typeface="Spoqa Han Sans Neo Medium"/>
              <a:cs typeface="Spoqa Han Sans Neo Medium"/>
            </a:endParaRPr>
          </a:p>
          <a:p>
            <a:pPr marL="2686685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2686685" algn="l"/>
              </a:tabLst>
            </a:pP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interface: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타입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인터페이스</a:t>
            </a:r>
            <a:endParaRPr sz="1600">
              <a:latin typeface="Spoqa Han Sans Neo Medium"/>
              <a:cs typeface="Spoqa Han Sans Neo Medium"/>
            </a:endParaRPr>
          </a:p>
          <a:p>
            <a:pPr marL="2686685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268668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pages:</a:t>
            </a:r>
            <a:r>
              <a:rPr dirty="0" sz="1600" spc="-4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페이지</a:t>
            </a:r>
            <a:r>
              <a:rPr dirty="0" sz="16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코드</a:t>
            </a:r>
            <a:endParaRPr sz="1600">
              <a:latin typeface="Spoqa Han Sans Neo Medium"/>
              <a:cs typeface="Spoqa Han Sans Neo Medium"/>
            </a:endParaRPr>
          </a:p>
          <a:p>
            <a:pPr marL="2686685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268668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firebaseApp: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파이어베이스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설정</a:t>
            </a:r>
            <a:endParaRPr sz="1600">
              <a:latin typeface="Spoqa Han Sans Neo Medium"/>
              <a:cs typeface="Spoqa Han Sans Neo Medium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15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2737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프로젝트 </a:t>
            </a:r>
            <a:r>
              <a:rPr dirty="0" sz="2800" spc="-25"/>
              <a:t>세팅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4874405" y="1933146"/>
            <a:ext cx="25990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</a:t>
            </a:r>
            <a:r>
              <a:rPr dirty="0" sz="1500" spc="-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300" spc="-10" b="1">
                <a:latin typeface="Spoqa Han Sans Neo Bold"/>
                <a:cs typeface="Spoqa Han Sans Neo Bold"/>
              </a:rPr>
              <a:t>create-</a:t>
            </a:r>
            <a:r>
              <a:rPr dirty="0" sz="1300" b="1">
                <a:latin typeface="Spoqa Han Sans Neo Bold"/>
                <a:cs typeface="Spoqa Han Sans Neo Bold"/>
              </a:rPr>
              <a:t>react-app 주요 개념 </a:t>
            </a:r>
            <a:r>
              <a:rPr dirty="0" sz="1300" spc="-25" b="1">
                <a:latin typeface="Spoqa Han Sans Neo Bold"/>
                <a:cs typeface="Spoqa Han Sans Neo Bold"/>
              </a:rPr>
              <a:t>설명</a:t>
            </a:r>
            <a:endParaRPr sz="13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51257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35" b="1">
                <a:latin typeface="Spoqa Han Sans Neo Bold"/>
                <a:cs typeface="Spoqa Han Sans Neo Bold"/>
              </a:rPr>
              <a:t>세팅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create-</a:t>
            </a:r>
            <a:r>
              <a:rPr dirty="0" sz="1100" spc="-15" b="0">
                <a:latin typeface="Spoqa Han Sans Neo Medium"/>
                <a:cs typeface="Spoqa Han Sans Neo Medium"/>
              </a:rPr>
              <a:t>react-</a:t>
            </a:r>
            <a:r>
              <a:rPr dirty="0" sz="1100" b="0">
                <a:latin typeface="Spoqa Han Sans Neo Medium"/>
                <a:cs typeface="Spoqa Han Sans Neo Medium"/>
              </a:rPr>
              <a:t>app</a:t>
            </a:r>
            <a:r>
              <a:rPr dirty="0" sz="1100" spc="-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이란?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3566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create-react-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app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주요 개념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19618"/>
            <a:ext cx="5847080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7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Create</a:t>
            </a:r>
            <a:r>
              <a:rPr dirty="0" sz="17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7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</a:t>
            </a:r>
            <a:r>
              <a:rPr dirty="0" sz="17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7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App:</a:t>
            </a:r>
            <a:r>
              <a:rPr dirty="0" sz="17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7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한번에</a:t>
            </a:r>
            <a:r>
              <a:rPr dirty="0" sz="17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7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</a:t>
            </a:r>
            <a:r>
              <a:rPr dirty="0" sz="17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7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개발</a:t>
            </a:r>
            <a:r>
              <a:rPr dirty="0" sz="17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7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환경을</a:t>
            </a:r>
            <a:r>
              <a:rPr dirty="0" sz="17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7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구성해주는</a:t>
            </a:r>
            <a:r>
              <a:rPr dirty="0" sz="17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7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환경</a:t>
            </a:r>
            <a:endParaRPr sz="17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3280" y="4875560"/>
            <a:ext cx="216598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Create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React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App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https://create-react-app.dev/</a:t>
            </a:r>
            <a:endParaRPr sz="600">
              <a:latin typeface="Spoqa Han Sans Neo Regular"/>
              <a:cs typeface="Spoqa Han Sans Neo Regular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0114" y="1870291"/>
            <a:ext cx="4143947" cy="2823305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15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1427" y="1305047"/>
            <a:ext cx="6125845" cy="3379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장점:</a:t>
            </a:r>
            <a:endParaRPr sz="1700">
              <a:latin typeface="Spoqa Han Sans Neo Bold"/>
              <a:cs typeface="Spoqa Han Sans Neo Bold"/>
            </a:endParaRPr>
          </a:p>
          <a:p>
            <a:pPr marL="182880" indent="-170815">
              <a:lnSpc>
                <a:spcPct val="100000"/>
              </a:lnSpc>
              <a:spcBef>
                <a:spcPts val="1205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하나의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명령어로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프로젝트를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손쉽게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세팅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가능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초기 개발 시간 단축, 개발 생산성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향상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개발에만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집중할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있음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(babel,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webpack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등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심화된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x)</a:t>
            </a:r>
            <a:endParaRPr sz="16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85F"/>
              </a:buClr>
              <a:buFont typeface="Spoqa Han Sans Neo Medium"/>
              <a:buChar char="•"/>
            </a:pPr>
            <a:endParaRPr sz="2400">
              <a:latin typeface="Spoqa Han Sans Neo Medium"/>
              <a:cs typeface="Spoqa Han Sans Neo Medium"/>
            </a:endParaRPr>
          </a:p>
          <a:p>
            <a:pPr marL="12700">
              <a:lnSpc>
                <a:spcPct val="100000"/>
              </a:lnSpc>
            </a:pPr>
            <a:r>
              <a:rPr dirty="0" sz="17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단점:</a:t>
            </a:r>
            <a:endParaRPr sz="1700">
              <a:latin typeface="Spoqa Han Sans Neo Bold"/>
              <a:cs typeface="Spoqa Han Sans Neo Bold"/>
            </a:endParaRPr>
          </a:p>
          <a:p>
            <a:pPr marL="182880" indent="-170815">
              <a:lnSpc>
                <a:spcPct val="100000"/>
              </a:lnSpc>
              <a:spcBef>
                <a:spcPts val="121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빌드 설정을 커스터마이징하기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어려움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리액트 앱 구조에 대해서 이해하기 어려울 수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있음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원하지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않는 dependencies로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앱이 무거울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있음</a:t>
            </a:r>
            <a:endParaRPr sz="16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3566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create-react-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app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주요 개념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3612" y="477432"/>
            <a:ext cx="157226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35" b="1">
                <a:latin typeface="Spoqa Han Sans Neo Bold"/>
                <a:cs typeface="Spoqa Han Sans Neo Bold"/>
              </a:rPr>
              <a:t>세팅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create-</a:t>
            </a:r>
            <a:r>
              <a:rPr dirty="0" sz="1100" spc="-15" b="0">
                <a:latin typeface="Spoqa Han Sans Neo Medium"/>
                <a:cs typeface="Spoqa Han Sans Neo Medium"/>
              </a:rPr>
              <a:t>react-</a:t>
            </a:r>
            <a:r>
              <a:rPr dirty="0" sz="1100" b="0">
                <a:latin typeface="Spoqa Han Sans Neo Medium"/>
                <a:cs typeface="Spoqa Han Sans Neo Medium"/>
              </a:rPr>
              <a:t>app</a:t>
            </a:r>
            <a:r>
              <a:rPr dirty="0" sz="1100" spc="-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장단점</a:t>
            </a:r>
            <a:endParaRPr sz="11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44335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35" b="1">
                <a:latin typeface="Spoqa Han Sans Neo Bold"/>
                <a:cs typeface="Spoqa Han Sans Neo Bold"/>
              </a:rPr>
              <a:t>세팅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create-</a:t>
            </a:r>
            <a:r>
              <a:rPr dirty="0" sz="1100" spc="-15" b="0">
                <a:latin typeface="Spoqa Han Sans Neo Medium"/>
                <a:cs typeface="Spoqa Han Sans Neo Medium"/>
              </a:rPr>
              <a:t>react-</a:t>
            </a:r>
            <a:r>
              <a:rPr dirty="0" sz="1100" b="0">
                <a:latin typeface="Spoqa Han Sans Neo Medium"/>
                <a:cs typeface="Spoqa Han Sans Neo Medium"/>
              </a:rPr>
              <a:t>app</a:t>
            </a:r>
            <a:r>
              <a:rPr dirty="0" sz="1100" spc="-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구조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3566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create-react-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app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주요 개념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설명</a:t>
            </a:r>
            <a:endParaRPr sz="800">
              <a:latin typeface="Spoqa Han Sans Neo Regular"/>
              <a:cs typeface="Spoqa Han Sans Neo Regular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4267" y="1499896"/>
            <a:ext cx="1848838" cy="281368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394965" y="1467891"/>
            <a:ext cx="5128260" cy="3042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node_modules: 패키지 모듈 저장되는 디렉터리 (커밋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x)</a:t>
            </a:r>
            <a:endParaRPr sz="14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080"/>
              </a:spcBef>
              <a:buChar char="•"/>
              <a:tabLst>
                <a:tab pos="183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package.json: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의존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모듈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정보를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json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형태로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저장.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버전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</a:t>
            </a:r>
            <a:endParaRPr sz="14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080"/>
              </a:spcBef>
              <a:buChar char="•"/>
              <a:tabLst>
                <a:tab pos="183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public:</a:t>
            </a:r>
            <a:r>
              <a:rPr dirty="0" sz="14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static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파일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저장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디렉터리</a:t>
            </a:r>
            <a:endParaRPr sz="1400">
              <a:latin typeface="Spoqa Han Sans Neo Medium"/>
              <a:cs typeface="Spoqa Han Sans Neo Medium"/>
            </a:endParaRPr>
          </a:p>
          <a:p>
            <a:pPr lvl="1" marL="563880" indent="-170815">
              <a:lnSpc>
                <a:spcPct val="100000"/>
              </a:lnSpc>
              <a:spcBef>
                <a:spcPts val="1080"/>
              </a:spcBef>
              <a:buChar char="•"/>
              <a:tabLst>
                <a:tab pos="564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index.html: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리액트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앱을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브라우저에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나타냄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(페이지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템플릿)</a:t>
            </a:r>
            <a:endParaRPr sz="1400">
              <a:latin typeface="Spoqa Han Sans Neo Medium"/>
              <a:cs typeface="Spoqa Han Sans Neo Medium"/>
            </a:endParaRPr>
          </a:p>
          <a:p>
            <a:pPr lvl="1" marL="563880" indent="-170815">
              <a:lnSpc>
                <a:spcPct val="100000"/>
              </a:lnSpc>
              <a:spcBef>
                <a:spcPts val="1080"/>
              </a:spcBef>
              <a:buChar char="•"/>
              <a:tabLst>
                <a:tab pos="564515" algn="l"/>
              </a:tabLst>
            </a:pP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favicon.ico: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브라우저 탭</a:t>
            </a:r>
            <a:r>
              <a:rPr dirty="0" sz="14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아이콘</a:t>
            </a:r>
            <a:endParaRPr sz="14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080"/>
              </a:spcBef>
              <a:buChar char="•"/>
              <a:tabLst>
                <a:tab pos="183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src: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개발이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이루어지는 작업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공간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</a:t>
            </a:r>
            <a:r>
              <a:rPr dirty="0" sz="1400" spc="-19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js, jsx,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css 등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소스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코드)</a:t>
            </a:r>
            <a:endParaRPr sz="1400">
              <a:latin typeface="Spoqa Han Sans Neo Medium"/>
              <a:cs typeface="Spoqa Han Sans Neo Medium"/>
            </a:endParaRPr>
          </a:p>
          <a:p>
            <a:pPr lvl="1" marL="563880" indent="-170815">
              <a:lnSpc>
                <a:spcPct val="100000"/>
              </a:lnSpc>
              <a:spcBef>
                <a:spcPts val="1080"/>
              </a:spcBef>
              <a:buChar char="•"/>
              <a:tabLst>
                <a:tab pos="564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App.js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/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App.css: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앱이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실행되는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메인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코드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및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스타일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(JSX)</a:t>
            </a:r>
            <a:endParaRPr sz="1400">
              <a:latin typeface="Spoqa Han Sans Neo Medium"/>
              <a:cs typeface="Spoqa Han Sans Neo Medium"/>
            </a:endParaRPr>
          </a:p>
          <a:p>
            <a:pPr lvl="1" marL="563880" indent="-170815">
              <a:lnSpc>
                <a:spcPct val="100000"/>
              </a:lnSpc>
              <a:spcBef>
                <a:spcPts val="1080"/>
              </a:spcBef>
              <a:buChar char="•"/>
              <a:tabLst>
                <a:tab pos="564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index.js: App.js의</a:t>
            </a:r>
            <a:r>
              <a:rPr dirty="0" sz="14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App</a:t>
            </a:r>
            <a:r>
              <a:rPr dirty="0" sz="14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컴포넌트와</a:t>
            </a:r>
            <a:r>
              <a:rPr dirty="0" sz="14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public/index.html</a:t>
            </a:r>
            <a:r>
              <a:rPr dirty="0" sz="14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연결</a:t>
            </a:r>
            <a:endParaRPr sz="1400">
              <a:latin typeface="Spoqa Han Sans Neo Medium"/>
              <a:cs typeface="Spoqa Han Sans Neo Medium"/>
            </a:endParaRPr>
          </a:p>
          <a:p>
            <a:pPr lvl="1" marL="563880" indent="-170815">
              <a:lnSpc>
                <a:spcPct val="100000"/>
              </a:lnSpc>
              <a:spcBef>
                <a:spcPts val="1080"/>
              </a:spcBef>
              <a:buChar char="•"/>
              <a:tabLst>
                <a:tab pos="564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index.css: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index.js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스타일링을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위한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css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파일</a:t>
            </a:r>
            <a:endParaRPr sz="1400">
              <a:latin typeface="Spoqa Han Sans Neo Medium"/>
              <a:cs typeface="Spoqa Han Sans Neo Medium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3280" y="4870760"/>
            <a:ext cx="216598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Create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React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App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https://create-react-app.dev/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17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70053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35" b="1">
                <a:latin typeface="Spoqa Han Sans Neo Bold"/>
                <a:cs typeface="Spoqa Han Sans Neo Bold"/>
              </a:rPr>
              <a:t>세팅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create-</a:t>
            </a:r>
            <a:r>
              <a:rPr dirty="0" sz="1100" spc="-15" b="0">
                <a:latin typeface="Spoqa Han Sans Neo Medium"/>
                <a:cs typeface="Spoqa Han Sans Neo Medium"/>
              </a:rPr>
              <a:t>react-</a:t>
            </a:r>
            <a:r>
              <a:rPr dirty="0" sz="1100" b="0">
                <a:latin typeface="Spoqa Han Sans Neo Medium"/>
                <a:cs typeface="Spoqa Han Sans Neo Medium"/>
              </a:rPr>
              <a:t>app</a:t>
            </a:r>
            <a:r>
              <a:rPr dirty="0" sz="1100" spc="5" b="0">
                <a:latin typeface="Spoqa Han Sans Neo Medium"/>
                <a:cs typeface="Spoqa Han Sans Neo Medium"/>
              </a:rPr>
              <a:t> </a:t>
            </a:r>
            <a:r>
              <a:rPr dirty="0" sz="1100" spc="-20" b="0">
                <a:latin typeface="Spoqa Han Sans Neo Medium"/>
                <a:cs typeface="Spoqa Han Sans Neo Medium"/>
              </a:rPr>
              <a:t>설치방법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3566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create-react-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app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주요 개념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82120" y="1578245"/>
            <a:ext cx="7001509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yarn을</a:t>
            </a:r>
            <a:r>
              <a:rPr dirty="0" sz="16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사용해서</a:t>
            </a:r>
            <a:r>
              <a:rPr dirty="0" sz="16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Node &gt;= 14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필요</a:t>
            </a:r>
            <a:endParaRPr sz="16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3585F"/>
              </a:buClr>
              <a:buFont typeface="Spoqa Han Sans Neo Medium"/>
              <a:buChar char="•"/>
            </a:pPr>
            <a:endParaRPr sz="29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node.js 및 yarn 설치</a:t>
            </a:r>
            <a:r>
              <a:rPr dirty="0" sz="16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후 아래 커맨드</a:t>
            </a:r>
            <a:r>
              <a:rPr dirty="0" sz="16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입력:</a:t>
            </a:r>
            <a:endParaRPr sz="1600">
              <a:latin typeface="Spoqa Han Sans Neo Medium"/>
              <a:cs typeface="Spoqa Han Sans Neo Medium"/>
            </a:endParaRPr>
          </a:p>
          <a:p>
            <a:pPr lvl="1" marL="553720" indent="-161290">
              <a:lnSpc>
                <a:spcPct val="100000"/>
              </a:lnSpc>
              <a:spcBef>
                <a:spcPts val="1200"/>
              </a:spcBef>
              <a:buChar char="•"/>
              <a:tabLst>
                <a:tab pos="554355" algn="l"/>
              </a:tabLst>
            </a:pPr>
            <a:r>
              <a:rPr dirty="0" sz="16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Yarn</a:t>
            </a:r>
            <a:r>
              <a:rPr dirty="0" sz="16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1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create</a:t>
            </a:r>
            <a:r>
              <a:rPr dirty="0" sz="1600" spc="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react-</a:t>
            </a:r>
            <a:r>
              <a:rPr dirty="0" sz="16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app</a:t>
            </a:r>
            <a:r>
              <a:rPr dirty="0" sz="1600" spc="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fastcampus-</a:t>
            </a:r>
            <a:r>
              <a:rPr dirty="0" sz="1600" spc="-3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react-</a:t>
            </a:r>
            <a:r>
              <a:rPr dirty="0" sz="16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blog</a:t>
            </a:r>
            <a:r>
              <a:rPr dirty="0" sz="1600" spc="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4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—</a:t>
            </a:r>
            <a:r>
              <a:rPr dirty="0" sz="1600" spc="-1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template</a:t>
            </a:r>
            <a:r>
              <a:rPr dirty="0" sz="16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1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typescript</a:t>
            </a:r>
            <a:endParaRPr sz="1600">
              <a:latin typeface="Spoqa Han Sans Neo Medium"/>
              <a:cs typeface="Spoqa Han Sans Neo Medium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6566" y="3661425"/>
            <a:ext cx="4210866" cy="96363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13280" y="4870760"/>
            <a:ext cx="2165985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Create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React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App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r>
              <a:rPr dirty="0" sz="600" spc="2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https://create-react-app.dev/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17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2737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프로젝트 </a:t>
            </a:r>
            <a:r>
              <a:rPr dirty="0" sz="2800" spc="-25"/>
              <a:t>세팅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20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556929" y="1933146"/>
            <a:ext cx="191643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ED234B"/>
                </a:solidFill>
                <a:latin typeface="Spoqa Han Sans Neo Bold"/>
                <a:cs typeface="Spoqa Han Sans Neo Bold"/>
              </a:rPr>
              <a:t>2 </a:t>
            </a:r>
            <a:r>
              <a:rPr dirty="0" sz="1300" spc="-10" b="1">
                <a:latin typeface="Spoqa Han Sans Neo Bold"/>
                <a:cs typeface="Spoqa Han Sans Neo Bold"/>
              </a:rPr>
              <a:t>create-</a:t>
            </a:r>
            <a:r>
              <a:rPr dirty="0" sz="1300" b="1">
                <a:latin typeface="Spoqa Han Sans Neo Bold"/>
                <a:cs typeface="Spoqa Han Sans Neo Bold"/>
              </a:rPr>
              <a:t>react-app</a:t>
            </a:r>
            <a:r>
              <a:rPr dirty="0" sz="1300" spc="10" b="1">
                <a:latin typeface="Spoqa Han Sans Neo Bold"/>
                <a:cs typeface="Spoqa Han Sans Neo Bold"/>
              </a:rPr>
              <a:t> </a:t>
            </a:r>
            <a:r>
              <a:rPr dirty="0" sz="1300" spc="-25" b="1">
                <a:latin typeface="Spoqa Han Sans Neo Bold"/>
                <a:cs typeface="Spoqa Han Sans Neo Bold"/>
              </a:rPr>
              <a:t>세팅</a:t>
            </a:r>
            <a:endParaRPr sz="13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2547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프로젝트 </a:t>
            </a:r>
            <a:r>
              <a:rPr dirty="0" sz="2800" spc="-25"/>
              <a:t>개요</a:t>
            </a:r>
            <a:endParaRPr sz="2800"/>
          </a:p>
        </p:txBody>
      </p:sp>
      <p:sp>
        <p:nvSpPr>
          <p:cNvPr id="5" name="object 5" descr=""/>
          <p:cNvSpPr txBox="1"/>
          <p:nvPr/>
        </p:nvSpPr>
        <p:spPr>
          <a:xfrm>
            <a:off x="5474820" y="4921689"/>
            <a:ext cx="160020" cy="16764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"/>
              </a:spcBef>
            </a:pPr>
            <a:fld id="{81D60167-4931-47E6-BA6A-407CBD079E47}" type="slidenum">
              <a:rPr dirty="0" sz="900">
                <a:solidFill>
                  <a:srgbClr val="888888"/>
                </a:solidFill>
                <a:latin typeface="Calibri"/>
                <a:cs typeface="Calibri"/>
              </a:rPr>
              <a:t>2</a:t>
            </a:fld>
            <a:endParaRPr sz="9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09641" y="1945846"/>
            <a:ext cx="16617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</a:t>
            </a:r>
            <a:r>
              <a:rPr dirty="0" sz="1500" spc="-1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300" b="1">
                <a:latin typeface="Spoqa Han Sans Neo Bold"/>
                <a:cs typeface="Spoqa Han Sans Neo Bold"/>
              </a:rPr>
              <a:t>프로젝트</a:t>
            </a:r>
            <a:r>
              <a:rPr dirty="0" sz="1300" spc="-5" b="1">
                <a:latin typeface="Spoqa Han Sans Neo Bold"/>
                <a:cs typeface="Spoqa Han Sans Neo Bold"/>
              </a:rPr>
              <a:t> </a:t>
            </a:r>
            <a:r>
              <a:rPr dirty="0" sz="1300" b="1">
                <a:latin typeface="Spoqa Han Sans Neo Bold"/>
                <a:cs typeface="Spoqa Han Sans Neo Bold"/>
              </a:rPr>
              <a:t>개요</a:t>
            </a:r>
            <a:r>
              <a:rPr dirty="0" sz="1300" spc="-5" b="1">
                <a:latin typeface="Spoqa Han Sans Neo Bold"/>
                <a:cs typeface="Spoqa Han Sans Neo Bold"/>
              </a:rPr>
              <a:t> </a:t>
            </a:r>
            <a:r>
              <a:rPr dirty="0" sz="1300" b="1">
                <a:latin typeface="Spoqa Han Sans Neo Bold"/>
                <a:cs typeface="Spoqa Han Sans Neo Bold"/>
              </a:rPr>
              <a:t>및</a:t>
            </a:r>
            <a:r>
              <a:rPr dirty="0" sz="1300" spc="-5" b="1">
                <a:latin typeface="Spoqa Han Sans Neo Bold"/>
                <a:cs typeface="Spoqa Han Sans Neo Bold"/>
              </a:rPr>
              <a:t> </a:t>
            </a:r>
            <a:r>
              <a:rPr dirty="0" sz="1300" spc="-25" b="1">
                <a:latin typeface="Spoqa Han Sans Neo Bold"/>
                <a:cs typeface="Spoqa Han Sans Neo Bold"/>
              </a:rPr>
              <a:t>목적</a:t>
            </a:r>
            <a:endParaRPr sz="13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82867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35" b="1">
                <a:latin typeface="Spoqa Han Sans Neo Bold"/>
                <a:cs typeface="Spoqa Han Sans Neo Bold"/>
              </a:rPr>
              <a:t>세팅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Node.js</a:t>
            </a:r>
            <a:r>
              <a:rPr dirty="0" sz="1100" spc="3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설치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3566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2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create-react-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app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세팅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38440"/>
            <a:ext cx="5385435" cy="2274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Node 세팅 참고: </a:t>
            </a:r>
            <a:r>
              <a:rPr dirty="0" u="sng" sz="16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https://nodejs.org/en/download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7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위</a:t>
            </a:r>
            <a:r>
              <a:rPr dirty="0" sz="16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사이트에서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9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LTS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버전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(Long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Term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Support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Version)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</a:t>
            </a:r>
            <a:endParaRPr sz="16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Window: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windows</a:t>
            </a:r>
            <a:r>
              <a:rPr dirty="0" sz="1600" spc="-3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Installer</a:t>
            </a:r>
            <a:r>
              <a:rPr dirty="0" sz="1600" spc="-3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다운로드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후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</a:t>
            </a:r>
            <a:endParaRPr sz="16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Mac: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macOS</a:t>
            </a:r>
            <a:r>
              <a:rPr dirty="0" sz="1600" spc="-3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Installer</a:t>
            </a:r>
            <a:r>
              <a:rPr dirty="0" sz="1600" spc="-3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다운로드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후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설치</a:t>
            </a:r>
            <a:endParaRPr sz="16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Window는</a:t>
            </a:r>
            <a:r>
              <a:rPr dirty="0" sz="1600" spc="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node.js</a:t>
            </a:r>
            <a:r>
              <a:rPr dirty="0" sz="1600" spc="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</a:t>
            </a:r>
            <a:r>
              <a:rPr dirty="0" sz="1600" spc="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필수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3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 후 버전체크: </a:t>
            </a:r>
            <a:r>
              <a:rPr dirty="0" sz="16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node </a:t>
            </a:r>
            <a:r>
              <a:rPr dirty="0" sz="16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-</a:t>
            </a:r>
            <a:r>
              <a:rPr dirty="0" sz="1600" spc="-5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v</a:t>
            </a:r>
            <a:endParaRPr sz="16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82867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35" b="1">
                <a:latin typeface="Spoqa Han Sans Neo Bold"/>
                <a:cs typeface="Spoqa Han Sans Neo Bold"/>
              </a:rPr>
              <a:t>세팅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Yarn</a:t>
            </a:r>
            <a:r>
              <a:rPr dirty="0" sz="1100" spc="-60" b="0">
                <a:latin typeface="Spoqa Han Sans Neo Medium"/>
                <a:cs typeface="Spoqa Han Sans Neo Medium"/>
              </a:rPr>
              <a:t> </a:t>
            </a:r>
            <a:r>
              <a:rPr dirty="0" sz="1100" spc="-35" b="0">
                <a:latin typeface="Spoqa Han Sans Neo Medium"/>
                <a:cs typeface="Spoqa Han Sans Neo Medium"/>
              </a:rPr>
              <a:t>설치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3566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2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create-react-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app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세팅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32610" y="1312584"/>
            <a:ext cx="7027545" cy="345757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605"/>
              </a:spcBef>
              <a:buChar char="•"/>
              <a:tabLst>
                <a:tab pos="183515" algn="l"/>
              </a:tabLst>
            </a:pP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Yarn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세팅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https://classic.yarnpkg.com/lang/en/docs/install</a:t>
            </a:r>
            <a:endParaRPr sz="1500">
              <a:latin typeface="Spoqa Han Sans Neo Medium"/>
              <a:cs typeface="Spoqa Han Sans Neo Medium"/>
            </a:endParaRPr>
          </a:p>
          <a:p>
            <a:pPr marL="172720" indent="-160655">
              <a:lnSpc>
                <a:spcPct val="100000"/>
              </a:lnSpc>
              <a:spcBef>
                <a:spcPts val="505"/>
              </a:spcBef>
              <a:buFont typeface="Spoqa Han Sans Neo Medium"/>
              <a:buChar char="•"/>
              <a:tabLst>
                <a:tab pos="17335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권장</a:t>
            </a: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방법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(npm)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: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npm</a:t>
            </a:r>
            <a:r>
              <a:rPr dirty="0" sz="15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install</a:t>
            </a:r>
            <a:r>
              <a:rPr dirty="0" sz="15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F92672"/>
                </a:solidFill>
                <a:latin typeface="Spoqa Han Sans Neo Medium"/>
                <a:cs typeface="Spoqa Han Sans Neo Medium"/>
              </a:rPr>
              <a:t>--</a:t>
            </a:r>
            <a:r>
              <a:rPr dirty="0" sz="1500" b="0">
                <a:solidFill>
                  <a:srgbClr val="F92672"/>
                </a:solidFill>
                <a:latin typeface="Spoqa Han Sans Neo Medium"/>
                <a:cs typeface="Spoqa Han Sans Neo Medium"/>
              </a:rPr>
              <a:t>global</a:t>
            </a:r>
            <a:r>
              <a:rPr dirty="0" sz="1500" spc="-20" b="0">
                <a:solidFill>
                  <a:srgbClr val="F92672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yarn</a:t>
            </a:r>
            <a:endParaRPr sz="15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Spoqa Han Sans Neo Medium"/>
              <a:buChar char="•"/>
            </a:pPr>
            <a:endParaRPr sz="1550">
              <a:latin typeface="Spoqa Han Sans Neo Medium"/>
              <a:cs typeface="Spoqa Han Sans Neo Medium"/>
            </a:endParaRPr>
          </a:p>
          <a:p>
            <a:pPr marL="172720" indent="-160655">
              <a:lnSpc>
                <a:spcPct val="100000"/>
              </a:lnSpc>
              <a:buFont typeface="Spoqa Han Sans Neo Medium"/>
              <a:buChar char="•"/>
              <a:tabLst>
                <a:tab pos="17335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macOS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:</a:t>
            </a:r>
            <a:r>
              <a:rPr dirty="0" sz="1500" spc="17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https://classic.yarnpkg.com/lang/en/docs/install/#mac-stable</a:t>
            </a:r>
            <a:endParaRPr sz="1500">
              <a:latin typeface="Spoqa Han Sans Neo Medium"/>
              <a:cs typeface="Spoqa Han Sans Neo Medium"/>
            </a:endParaRPr>
          </a:p>
          <a:p>
            <a:pPr lvl="1" marL="553720" indent="-160655">
              <a:lnSpc>
                <a:spcPct val="100000"/>
              </a:lnSpc>
              <a:spcBef>
                <a:spcPts val="505"/>
              </a:spcBef>
              <a:buChar char="•"/>
              <a:tabLst>
                <a:tab pos="55435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Homebrew로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설치: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brew</a:t>
            </a:r>
            <a:r>
              <a:rPr dirty="0" sz="1500" spc="-3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install</a:t>
            </a:r>
            <a:r>
              <a:rPr dirty="0" sz="1500" spc="-3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yarn</a:t>
            </a:r>
            <a:endParaRPr sz="1500">
              <a:latin typeface="Spoqa Han Sans Neo Medium"/>
              <a:cs typeface="Spoqa Han Sans Neo Medium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3585F"/>
              </a:buClr>
              <a:buFont typeface="Spoqa Han Sans Neo Medium"/>
              <a:buChar char="•"/>
            </a:pPr>
            <a:endParaRPr sz="1850">
              <a:latin typeface="Spoqa Han Sans Neo Medium"/>
              <a:cs typeface="Spoqa Han Sans Neo Medium"/>
            </a:endParaRPr>
          </a:p>
          <a:p>
            <a:pPr marL="172720" indent="-160655">
              <a:lnSpc>
                <a:spcPct val="100000"/>
              </a:lnSpc>
              <a:spcBef>
                <a:spcPts val="5"/>
              </a:spcBef>
              <a:buFont typeface="Spoqa Han Sans Neo Medium"/>
              <a:buChar char="•"/>
              <a:tabLst>
                <a:tab pos="17335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Window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:</a:t>
            </a:r>
            <a:r>
              <a:rPr dirty="0" sz="1500" spc="26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https://classic.yarnpkg.com/lang/en/docs/install/#windows-stable</a:t>
            </a:r>
            <a:endParaRPr sz="1500">
              <a:latin typeface="Spoqa Han Sans Neo Medium"/>
              <a:cs typeface="Spoqa Han Sans Neo Medium"/>
            </a:endParaRPr>
          </a:p>
          <a:p>
            <a:pPr lvl="1" marL="553720" indent="-160655">
              <a:lnSpc>
                <a:spcPct val="100000"/>
              </a:lnSpc>
              <a:spcBef>
                <a:spcPts val="505"/>
              </a:spcBef>
              <a:buChar char="•"/>
              <a:tabLst>
                <a:tab pos="55435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1)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.msi 파일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다운로드 (Node.js 설치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필수)</a:t>
            </a:r>
            <a:endParaRPr sz="1500">
              <a:latin typeface="Spoqa Han Sans Neo Medium"/>
              <a:cs typeface="Spoqa Han Sans Neo Medium"/>
            </a:endParaRPr>
          </a:p>
          <a:p>
            <a:pPr lvl="1" marL="553720" indent="-160655">
              <a:lnSpc>
                <a:spcPct val="100000"/>
              </a:lnSpc>
              <a:spcBef>
                <a:spcPts val="480"/>
              </a:spcBef>
              <a:buChar char="•"/>
              <a:tabLst>
                <a:tab pos="55435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2)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Chocolately로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설치: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choco</a:t>
            </a:r>
            <a:r>
              <a:rPr dirty="0" sz="15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install</a:t>
            </a:r>
            <a:r>
              <a:rPr dirty="0" sz="15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yarn</a:t>
            </a:r>
            <a:endParaRPr sz="1500">
              <a:latin typeface="Spoqa Han Sans Neo Medium"/>
              <a:cs typeface="Spoqa Han Sans Neo Medium"/>
            </a:endParaRPr>
          </a:p>
          <a:p>
            <a:pPr lvl="2" marL="934719" indent="-161290">
              <a:lnSpc>
                <a:spcPct val="100000"/>
              </a:lnSpc>
              <a:spcBef>
                <a:spcPts val="480"/>
              </a:spcBef>
              <a:buChar char="•"/>
              <a:tabLst>
                <a:tab pos="935355" algn="l"/>
              </a:tabLst>
            </a:pPr>
            <a:r>
              <a:rPr dirty="0" sz="1500" b="1">
                <a:solidFill>
                  <a:srgbClr val="535353"/>
                </a:solidFill>
                <a:latin typeface="Spoqa Han Sans Neo Bold"/>
                <a:cs typeface="Spoqa Han Sans Neo Bold"/>
              </a:rPr>
              <a:t>window는</a:t>
            </a:r>
            <a:r>
              <a:rPr dirty="0" sz="1500" spc="15" b="1">
                <a:solidFill>
                  <a:srgbClr val="535353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353"/>
                </a:solidFill>
                <a:latin typeface="Spoqa Han Sans Neo Bold"/>
                <a:cs typeface="Spoqa Han Sans Neo Bold"/>
              </a:rPr>
              <a:t>node.js</a:t>
            </a:r>
            <a:r>
              <a:rPr dirty="0" sz="1500" spc="20" b="1">
                <a:solidFill>
                  <a:srgbClr val="535353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353"/>
                </a:solidFill>
                <a:latin typeface="Spoqa Han Sans Neo Bold"/>
                <a:cs typeface="Spoqa Han Sans Neo Bold"/>
              </a:rPr>
              <a:t>설치</a:t>
            </a:r>
            <a:r>
              <a:rPr dirty="0" sz="1500" spc="20" b="1">
                <a:solidFill>
                  <a:srgbClr val="535353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spc="-25" b="1">
                <a:solidFill>
                  <a:srgbClr val="535353"/>
                </a:solidFill>
                <a:latin typeface="Spoqa Han Sans Neo Bold"/>
                <a:cs typeface="Spoqa Han Sans Neo Bold"/>
              </a:rPr>
              <a:t>필수</a:t>
            </a:r>
            <a:endParaRPr sz="1500">
              <a:latin typeface="Spoqa Han Sans Neo Bold"/>
              <a:cs typeface="Spoqa Han Sans Neo Bold"/>
            </a:endParaRPr>
          </a:p>
          <a:p>
            <a:pPr lvl="2"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Spoqa Han Sans Neo Bold"/>
              <a:buChar char="•"/>
            </a:pPr>
            <a:endParaRPr sz="1850">
              <a:latin typeface="Spoqa Han Sans Neo Bold"/>
              <a:cs typeface="Spoqa Han Sans Neo Bold"/>
            </a:endParaRPr>
          </a:p>
          <a:p>
            <a:pPr marL="162560" indent="-150495">
              <a:lnSpc>
                <a:spcPct val="100000"/>
              </a:lnSpc>
              <a:buChar char="•"/>
              <a:tabLst>
                <a:tab pos="163195" algn="l"/>
              </a:tabLst>
            </a:pPr>
            <a:r>
              <a:rPr dirty="0" sz="15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설치</a:t>
            </a:r>
            <a:r>
              <a:rPr dirty="0" sz="1500" spc="-1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후</a:t>
            </a:r>
            <a:r>
              <a:rPr dirty="0" sz="15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버전</a:t>
            </a:r>
            <a:r>
              <a:rPr dirty="0" sz="15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체크</a:t>
            </a:r>
            <a:r>
              <a:rPr dirty="0" sz="15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(1.22.19):</a:t>
            </a:r>
            <a:r>
              <a:rPr dirty="0" sz="1500" spc="-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yarn</a:t>
            </a:r>
            <a:r>
              <a:rPr dirty="0" sz="1500" spc="-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—</a:t>
            </a:r>
            <a:r>
              <a:rPr dirty="0" sz="1500" spc="-1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version</a:t>
            </a:r>
            <a:endParaRPr sz="15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44335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35" b="1">
                <a:latin typeface="Spoqa Han Sans Neo Bold"/>
                <a:cs typeface="Spoqa Han Sans Neo Bold"/>
              </a:rPr>
              <a:t>세팅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create-</a:t>
            </a:r>
            <a:r>
              <a:rPr dirty="0" sz="1100" spc="-15" b="0">
                <a:latin typeface="Spoqa Han Sans Neo Medium"/>
                <a:cs typeface="Spoqa Han Sans Neo Medium"/>
              </a:rPr>
              <a:t>react-</a:t>
            </a:r>
            <a:r>
              <a:rPr dirty="0" sz="1100" b="0">
                <a:latin typeface="Spoqa Han Sans Neo Medium"/>
                <a:cs typeface="Spoqa Han Sans Neo Medium"/>
              </a:rPr>
              <a:t>app</a:t>
            </a:r>
            <a:r>
              <a:rPr dirty="0" sz="1100" spc="-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설치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3566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2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create-react-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app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세팅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9162"/>
            <a:ext cx="6492240" cy="27927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CRA</a:t>
            </a:r>
            <a:r>
              <a:rPr dirty="0" sz="1500" spc="1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세팅</a:t>
            </a:r>
            <a:r>
              <a:rPr dirty="0" sz="1500" spc="1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1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2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https://create-</a:t>
            </a:r>
            <a:r>
              <a:rPr dirty="0" u="sng" sz="1500" spc="-25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react-</a:t>
            </a:r>
            <a:r>
              <a:rPr dirty="0" u="sng" sz="1500" spc="-2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app.dev/docs/getting-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started</a:t>
            </a:r>
            <a:endParaRPr sz="15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Spoqa Han Sans Neo Medium"/>
              <a:buChar char="•"/>
            </a:pPr>
            <a:endParaRPr sz="2650">
              <a:latin typeface="Spoqa Han Sans Neo Medium"/>
              <a:cs typeface="Spoqa Han Sans Neo Medium"/>
            </a:endParaRPr>
          </a:p>
          <a:p>
            <a:pPr marL="162560" indent="-150495">
              <a:lnSpc>
                <a:spcPct val="100000"/>
              </a:lnSpc>
              <a:buChar char="•"/>
              <a:tabLst>
                <a:tab pos="16319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yarn으로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CRA</a:t>
            </a:r>
            <a:r>
              <a:rPr dirty="0" sz="1500" spc="-1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세팅</a:t>
            </a:r>
            <a:endParaRPr sz="1500">
              <a:latin typeface="Spoqa Han Sans Neo Bold"/>
              <a:cs typeface="Spoqa Han Sans Neo Bold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블로그앱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루트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디렉토리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설치하고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싶은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위치에서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아래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커맨드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입력</a:t>
            </a:r>
            <a:endParaRPr sz="15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yarn</a:t>
            </a:r>
            <a:r>
              <a:rPr dirty="0" sz="1500" spc="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create</a:t>
            </a:r>
            <a:r>
              <a:rPr dirty="0" sz="1500" spc="1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react-</a:t>
            </a:r>
            <a:r>
              <a:rPr dirty="0" sz="15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app</a:t>
            </a:r>
            <a:r>
              <a:rPr dirty="0" sz="1500" spc="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ED244A"/>
                </a:solidFill>
                <a:latin typeface="Spoqa Han Sans Neo Medium"/>
                <a:cs typeface="Spoqa Han Sans Neo Medium"/>
              </a:rPr>
              <a:t>fastcampus-</a:t>
            </a:r>
            <a:r>
              <a:rPr dirty="0" sz="1500" spc="-10" b="0">
                <a:solidFill>
                  <a:srgbClr val="ED244A"/>
                </a:solidFill>
                <a:latin typeface="Spoqa Han Sans Neo Medium"/>
                <a:cs typeface="Spoqa Han Sans Neo Medium"/>
              </a:rPr>
              <a:t>blog-</a:t>
            </a:r>
            <a:r>
              <a:rPr dirty="0" sz="1500" b="0">
                <a:solidFill>
                  <a:srgbClr val="ED244A"/>
                </a:solidFill>
                <a:latin typeface="Spoqa Han Sans Neo Medium"/>
                <a:cs typeface="Spoqa Han Sans Neo Medium"/>
              </a:rPr>
              <a:t>app</a:t>
            </a:r>
            <a:r>
              <a:rPr dirty="0" sz="1500" spc="10" b="0">
                <a:solidFill>
                  <a:srgbClr val="ED244A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4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—</a:t>
            </a:r>
            <a:r>
              <a:rPr dirty="0" sz="1500" spc="-1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template</a:t>
            </a:r>
            <a:r>
              <a:rPr dirty="0" sz="1500" spc="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ED244A"/>
                </a:solidFill>
                <a:latin typeface="Spoqa Han Sans Neo Medium"/>
                <a:cs typeface="Spoqa Han Sans Neo Medium"/>
              </a:rPr>
              <a:t>typescript</a:t>
            </a:r>
            <a:endParaRPr sz="15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cd</a:t>
            </a:r>
            <a:r>
              <a:rPr dirty="0" sz="1500" spc="8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fastcampus-</a:t>
            </a:r>
            <a:r>
              <a:rPr dirty="0" sz="1500" spc="-10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blog-</a:t>
            </a:r>
            <a:r>
              <a:rPr dirty="0" sz="1500" spc="-25" b="0">
                <a:solidFill>
                  <a:srgbClr val="60737D"/>
                </a:solidFill>
                <a:latin typeface="Spoqa Han Sans Neo Medium"/>
                <a:cs typeface="Spoqa Han Sans Neo Medium"/>
              </a:rPr>
              <a:t>app</a:t>
            </a:r>
            <a:endParaRPr sz="15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이름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[fastcampus-blog-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app]에는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원하는 이름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설정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가능</a:t>
            </a:r>
            <a:endParaRPr sz="15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Typescript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 진행할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것 이기에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template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플래그에 타입스크립트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추가</a:t>
            </a:r>
            <a:endParaRPr sz="15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2737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프로젝트 </a:t>
            </a:r>
            <a:r>
              <a:rPr dirty="0" sz="2800" spc="-25"/>
              <a:t>세팅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20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495182" y="1933146"/>
            <a:ext cx="19780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ED234B"/>
                </a:solidFill>
                <a:latin typeface="Spoqa Han Sans Neo Bold"/>
                <a:cs typeface="Spoqa Han Sans Neo Bold"/>
              </a:rPr>
              <a:t>3</a:t>
            </a:r>
            <a:r>
              <a:rPr dirty="0" sz="1500" spc="2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300" b="1">
                <a:latin typeface="Spoqa Han Sans Neo Bold"/>
                <a:cs typeface="Spoqa Han Sans Neo Bold"/>
              </a:rPr>
              <a:t>react-</a:t>
            </a:r>
            <a:r>
              <a:rPr dirty="0" sz="1300" spc="-10" b="1">
                <a:latin typeface="Spoqa Han Sans Neo Bold"/>
                <a:cs typeface="Spoqa Han Sans Neo Bold"/>
              </a:rPr>
              <a:t>router-</a:t>
            </a:r>
            <a:r>
              <a:rPr dirty="0" sz="1300" b="1">
                <a:latin typeface="Spoqa Han Sans Neo Bold"/>
                <a:cs typeface="Spoqa Han Sans Neo Bold"/>
              </a:rPr>
              <a:t>dom</a:t>
            </a:r>
            <a:r>
              <a:rPr dirty="0" sz="1300" spc="25" b="1">
                <a:latin typeface="Spoqa Han Sans Neo Bold"/>
                <a:cs typeface="Spoqa Han Sans Neo Bold"/>
              </a:rPr>
              <a:t> </a:t>
            </a:r>
            <a:r>
              <a:rPr dirty="0" sz="1300" spc="-25" b="1">
                <a:latin typeface="Spoqa Han Sans Neo Bold"/>
                <a:cs typeface="Spoqa Han Sans Neo Bold"/>
              </a:rPr>
              <a:t>설명</a:t>
            </a:r>
            <a:endParaRPr sz="13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26587" y="4956810"/>
            <a:ext cx="91440" cy="10477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24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3612" y="477432"/>
            <a:ext cx="152400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35" b="1">
                <a:latin typeface="Spoqa Han Sans Neo Bold"/>
                <a:cs typeface="Spoqa Han Sans Neo Bold"/>
              </a:rPr>
              <a:t>세팅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5" b="0">
                <a:latin typeface="Spoqa Han Sans Neo Medium"/>
                <a:cs typeface="Spoqa Han Sans Neo Medium"/>
              </a:rPr>
              <a:t>React-</a:t>
            </a:r>
            <a:r>
              <a:rPr dirty="0" sz="1100" spc="-10" b="0">
                <a:latin typeface="Spoqa Han Sans Neo Medium"/>
                <a:cs typeface="Spoqa Han Sans Neo Medium"/>
              </a:rPr>
              <a:t>router-</a:t>
            </a:r>
            <a:r>
              <a:rPr dirty="0" sz="1100" b="0">
                <a:latin typeface="Spoqa Han Sans Neo Medium"/>
                <a:cs typeface="Spoqa Han Sans Neo Medium"/>
              </a:rPr>
              <a:t>dom</a:t>
            </a:r>
            <a:r>
              <a:rPr dirty="0" sz="1100" spc="-10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설명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80863" y="466130"/>
            <a:ext cx="86995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react-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router-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dom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1431" y="1435899"/>
            <a:ext cx="7428865" cy="1069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Font typeface="Spoqa Han Sans Neo Medium"/>
              <a:buChar char="•"/>
              <a:tabLst>
                <a:tab pos="18351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React-</a:t>
            </a:r>
            <a:r>
              <a:rPr dirty="0" sz="16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router-</a:t>
            </a: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dom:</a:t>
            </a:r>
            <a:r>
              <a:rPr dirty="0" sz="16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앱의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라우팅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처리를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위한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라이브러리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3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React의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react-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router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라이브러리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기반으로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만들어짐</a:t>
            </a:r>
            <a:r>
              <a:rPr dirty="0" sz="16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0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</a:t>
            </a:r>
            <a:r>
              <a:rPr dirty="0" u="sng" sz="10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https://github.com/remix-run/react-router</a:t>
            </a:r>
            <a:r>
              <a:rPr dirty="0" sz="10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)</a:t>
            </a:r>
            <a:endParaRPr sz="10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30"/>
              </a:spcBef>
              <a:buChar char="•"/>
              <a:tabLst>
                <a:tab pos="183515" algn="l"/>
              </a:tabLst>
            </a:pP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React-router-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dom: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앱의 라우팅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처리를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위한 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라이브러리</a:t>
            </a:r>
            <a:endParaRPr sz="1600">
              <a:latin typeface="Spoqa Han Sans Neo Medium"/>
              <a:cs typeface="Spoqa Han Sans Neo Medium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1948" y="2767171"/>
            <a:ext cx="4692224" cy="237632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13280" y="4875560"/>
            <a:ext cx="26714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React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Router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https://reactrouter.com/en/main/start/overview</a:t>
            </a:r>
            <a:endParaRPr sz="600">
              <a:latin typeface="Spoqa Han Sans Neo Regular"/>
              <a:cs typeface="Spoqa Han Sans Neo Regula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52400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35" b="1">
                <a:latin typeface="Spoqa Han Sans Neo Bold"/>
                <a:cs typeface="Spoqa Han Sans Neo Bold"/>
              </a:rPr>
              <a:t>세팅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5" b="0">
                <a:latin typeface="Spoqa Han Sans Neo Medium"/>
                <a:cs typeface="Spoqa Han Sans Neo Medium"/>
              </a:rPr>
              <a:t>React-</a:t>
            </a:r>
            <a:r>
              <a:rPr dirty="0" sz="1100" spc="-10" b="0">
                <a:latin typeface="Spoqa Han Sans Neo Medium"/>
                <a:cs typeface="Spoqa Han Sans Neo Medium"/>
              </a:rPr>
              <a:t>router-</a:t>
            </a:r>
            <a:r>
              <a:rPr dirty="0" sz="1100" b="0">
                <a:latin typeface="Spoqa Han Sans Neo Medium"/>
                <a:cs typeface="Spoqa Han Sans Neo Medium"/>
              </a:rPr>
              <a:t>dom</a:t>
            </a:r>
            <a:r>
              <a:rPr dirty="0" sz="1100" spc="-10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장점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6995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react-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router-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dom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35899"/>
            <a:ext cx="5374005" cy="2669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쉬운 설치와 </a:t>
            </a:r>
            <a:r>
              <a:rPr dirty="0" sz="16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설정:</a:t>
            </a:r>
            <a:endParaRPr sz="16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npm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혹은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yarn을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통해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간단하게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30"/>
              </a:spcBef>
              <a:buChar char="•"/>
              <a:tabLst>
                <a:tab pos="18351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선언적인 </a:t>
            </a:r>
            <a:r>
              <a:rPr dirty="0" sz="16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라우팅:</a:t>
            </a:r>
            <a:endParaRPr sz="16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기반으로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라우팅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정의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가능</a:t>
            </a:r>
            <a:endParaRPr sz="16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코드의 가독성 및 유지보수성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높임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30"/>
              </a:spcBef>
              <a:buChar char="•"/>
              <a:tabLst>
                <a:tab pos="18351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다양한 라우팅 </a:t>
            </a:r>
            <a:r>
              <a:rPr dirty="0" sz="16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기능:</a:t>
            </a:r>
            <a:endParaRPr sz="16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링크,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중첩된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라우팅,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동적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경로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등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복잡한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라우팅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처리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가능</a:t>
            </a:r>
            <a:endParaRPr sz="16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812289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35" b="1">
                <a:latin typeface="Spoqa Han Sans Neo Bold"/>
                <a:cs typeface="Spoqa Han Sans Neo Bold"/>
              </a:rPr>
              <a:t>세팅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5" b="0">
                <a:latin typeface="Spoqa Han Sans Neo Medium"/>
                <a:cs typeface="Spoqa Han Sans Neo Medium"/>
              </a:rPr>
              <a:t>React-</a:t>
            </a:r>
            <a:r>
              <a:rPr dirty="0" sz="1100" spc="-10" b="0">
                <a:latin typeface="Spoqa Han Sans Neo Medium"/>
                <a:cs typeface="Spoqa Han Sans Neo Medium"/>
              </a:rPr>
              <a:t>router-</a:t>
            </a:r>
            <a:r>
              <a:rPr dirty="0" sz="1100" b="0">
                <a:latin typeface="Spoqa Han Sans Neo Medium"/>
                <a:cs typeface="Spoqa Han Sans Neo Medium"/>
              </a:rPr>
              <a:t>dom</a:t>
            </a:r>
            <a:r>
              <a:rPr dirty="0" sz="1100" spc="-10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설치 </a:t>
            </a:r>
            <a:r>
              <a:rPr dirty="0" sz="1100" spc="-35" b="0">
                <a:latin typeface="Spoqa Han Sans Neo Medium"/>
                <a:cs typeface="Spoqa Han Sans Neo Medium"/>
              </a:rPr>
              <a:t>방법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6995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react-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router-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dom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설명</a:t>
            </a:r>
            <a:endParaRPr sz="800">
              <a:latin typeface="Spoqa Han Sans Neo Regular"/>
              <a:cs typeface="Spoqa Han Sans Neo Regular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888" y="1467909"/>
            <a:ext cx="3989829" cy="338210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001576" y="2018985"/>
            <a:ext cx="3587115" cy="2269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6060" indent="-213995">
              <a:lnSpc>
                <a:spcPct val="100000"/>
              </a:lnSpc>
              <a:spcBef>
                <a:spcPts val="100"/>
              </a:spcBef>
              <a:buFont typeface="Spoqa Han Sans Neo Medium"/>
              <a:buAutoNum type="arabicPeriod"/>
              <a:tabLst>
                <a:tab pos="22669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React-</a:t>
            </a:r>
            <a:r>
              <a:rPr dirty="0" sz="16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router-</a:t>
            </a: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dom</a:t>
            </a:r>
            <a:r>
              <a:rPr dirty="0" sz="1600" spc="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라이브러리</a:t>
            </a:r>
            <a:r>
              <a:rPr dirty="0" sz="1600" spc="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</a:t>
            </a:r>
            <a:endParaRPr sz="1600">
              <a:latin typeface="Spoqa Han Sans Neo Medium"/>
              <a:cs typeface="Spoqa Han Sans Neo Medium"/>
            </a:endParaRPr>
          </a:p>
          <a:p>
            <a:pPr marL="226060" marR="5080" indent="-213995">
              <a:lnSpc>
                <a:spcPct val="164100"/>
              </a:lnSpc>
              <a:buFont typeface="Spoqa Han Sans Neo Medium"/>
              <a:buAutoNum type="arabicPeriod"/>
              <a:tabLst>
                <a:tab pos="22669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BrowserRouter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App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감싸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라우팅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활성화</a:t>
            </a:r>
            <a:endParaRPr sz="1600">
              <a:latin typeface="Spoqa Han Sans Neo Medium"/>
              <a:cs typeface="Spoqa Han Sans Neo Medium"/>
            </a:endParaRPr>
          </a:p>
          <a:p>
            <a:pPr marL="226060" marR="145415" indent="-213995">
              <a:lnSpc>
                <a:spcPct val="164100"/>
              </a:lnSpc>
              <a:buFont typeface="Spoqa Han Sans Neo Medium"/>
              <a:buAutoNum type="arabicPeriod"/>
              <a:tabLst>
                <a:tab pos="22669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Route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</a:t>
            </a:r>
            <a:r>
              <a:rPr dirty="0" sz="16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경로와</a:t>
            </a:r>
            <a:r>
              <a:rPr dirty="0" sz="16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해당</a:t>
            </a:r>
            <a:r>
              <a:rPr dirty="0" sz="16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경로에</a:t>
            </a:r>
            <a:r>
              <a:rPr dirty="0" sz="16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대응하는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정의</a:t>
            </a:r>
            <a:endParaRPr sz="1600">
              <a:latin typeface="Spoqa Han Sans Neo Medium"/>
              <a:cs typeface="Spoqa Han Sans Neo Medium"/>
            </a:endParaRPr>
          </a:p>
          <a:p>
            <a:pPr marL="226060" indent="-213995">
              <a:lnSpc>
                <a:spcPct val="100000"/>
              </a:lnSpc>
              <a:spcBef>
                <a:spcPts val="1225"/>
              </a:spcBef>
              <a:buFont typeface="Spoqa Han Sans Neo Medium"/>
              <a:buAutoNum type="arabicPeriod"/>
              <a:tabLst>
                <a:tab pos="22669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Link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다른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경로로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이동하는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링크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생성</a:t>
            </a:r>
            <a:endParaRPr sz="1600">
              <a:latin typeface="Spoqa Han Sans Neo Medium"/>
              <a:cs typeface="Spoqa Han Sans Neo Medium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52400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35" b="1">
                <a:latin typeface="Spoqa Han Sans Neo Bold"/>
                <a:cs typeface="Spoqa Han Sans Neo Bold"/>
              </a:rPr>
              <a:t>세팅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5" b="0">
                <a:latin typeface="Spoqa Han Sans Neo Medium"/>
                <a:cs typeface="Spoqa Han Sans Neo Medium"/>
              </a:rPr>
              <a:t>React-</a:t>
            </a:r>
            <a:r>
              <a:rPr dirty="0" sz="1100" spc="-10" b="0">
                <a:latin typeface="Spoqa Han Sans Neo Medium"/>
                <a:cs typeface="Spoqa Han Sans Neo Medium"/>
              </a:rPr>
              <a:t>router-</a:t>
            </a:r>
            <a:r>
              <a:rPr dirty="0" sz="1100" b="0">
                <a:latin typeface="Spoqa Han Sans Neo Medium"/>
                <a:cs typeface="Spoqa Han Sans Neo Medium"/>
              </a:rPr>
              <a:t>dom</a:t>
            </a:r>
            <a:r>
              <a:rPr dirty="0" sz="1100" spc="-10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설명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6995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react-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router-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dom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333925"/>
            <a:ext cx="53790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공식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문서: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https://reactrouter.com/en/main/start/overview</a:t>
            </a:r>
            <a:endParaRPr sz="1500">
              <a:latin typeface="Spoqa Han Sans Neo Medium"/>
              <a:cs typeface="Spoqa Han Sans Neo Medium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9497" y="1782843"/>
            <a:ext cx="5865003" cy="297286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13280" y="4875560"/>
            <a:ext cx="26714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React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Router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https://reactrouter.com/en/main/start/overview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2737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프로젝트 </a:t>
            </a:r>
            <a:r>
              <a:rPr dirty="0" sz="2800" spc="-25"/>
              <a:t>세팅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4356982" y="1933146"/>
            <a:ext cx="3116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ED234B"/>
                </a:solidFill>
                <a:latin typeface="Spoqa Han Sans Neo Bold"/>
                <a:cs typeface="Spoqa Han Sans Neo Bold"/>
              </a:rPr>
              <a:t>4</a:t>
            </a:r>
            <a:r>
              <a:rPr dirty="0" sz="1500" spc="1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300" b="1">
                <a:latin typeface="Spoqa Han Sans Neo Bold"/>
                <a:cs typeface="Spoqa Han Sans Neo Bold"/>
              </a:rPr>
              <a:t>react-</a:t>
            </a:r>
            <a:r>
              <a:rPr dirty="0" sz="1300" spc="-10" b="1">
                <a:latin typeface="Spoqa Han Sans Neo Bold"/>
                <a:cs typeface="Spoqa Han Sans Neo Bold"/>
              </a:rPr>
              <a:t>router-</a:t>
            </a:r>
            <a:r>
              <a:rPr dirty="0" sz="1300" b="1">
                <a:latin typeface="Spoqa Han Sans Neo Bold"/>
                <a:cs typeface="Spoqa Han Sans Neo Bold"/>
              </a:rPr>
              <a:t>dom을</a:t>
            </a:r>
            <a:r>
              <a:rPr dirty="0" sz="1300" spc="10" b="1">
                <a:latin typeface="Spoqa Han Sans Neo Bold"/>
                <a:cs typeface="Spoqa Han Sans Neo Bold"/>
              </a:rPr>
              <a:t> </a:t>
            </a:r>
            <a:r>
              <a:rPr dirty="0" sz="1300" b="1">
                <a:latin typeface="Spoqa Han Sans Neo Bold"/>
                <a:cs typeface="Spoqa Han Sans Neo Bold"/>
              </a:rPr>
              <a:t>이용한</a:t>
            </a:r>
            <a:r>
              <a:rPr dirty="0" sz="1300" spc="10" b="1">
                <a:latin typeface="Spoqa Han Sans Neo Bold"/>
                <a:cs typeface="Spoqa Han Sans Neo Bold"/>
              </a:rPr>
              <a:t> </a:t>
            </a:r>
            <a:r>
              <a:rPr dirty="0" sz="1300" b="1">
                <a:latin typeface="Spoqa Han Sans Neo Bold"/>
                <a:cs typeface="Spoqa Han Sans Neo Bold"/>
              </a:rPr>
              <a:t>라우팅</a:t>
            </a:r>
            <a:r>
              <a:rPr dirty="0" sz="1300" spc="15" b="1">
                <a:latin typeface="Spoqa Han Sans Neo Bold"/>
                <a:cs typeface="Spoqa Han Sans Neo Bold"/>
              </a:rPr>
              <a:t> </a:t>
            </a:r>
            <a:r>
              <a:rPr dirty="0" sz="1300" spc="-25" b="1">
                <a:latin typeface="Spoqa Han Sans Neo Bold"/>
                <a:cs typeface="Spoqa Han Sans Neo Bold"/>
              </a:rPr>
              <a:t>실습</a:t>
            </a:r>
            <a:endParaRPr sz="13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0035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컴포넌트</a:t>
            </a:r>
            <a:r>
              <a:rPr dirty="0" sz="2800" spc="-105"/>
              <a:t> </a:t>
            </a:r>
            <a:r>
              <a:rPr dirty="0" sz="2800" spc="-25"/>
              <a:t>만들기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6392157" y="1936728"/>
            <a:ext cx="10814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</a:t>
            </a:r>
            <a:r>
              <a:rPr dirty="0" sz="1400" spc="-1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spc="-10" b="1">
                <a:latin typeface="Spoqa Han Sans Neo Bold"/>
                <a:cs typeface="Spoqa Han Sans Neo Bold"/>
              </a:rPr>
              <a:t>컴포넌트란?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538392"/>
            <a:ext cx="8286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25" b="1">
                <a:latin typeface="Spoqa Han Sans Neo Bold"/>
                <a:cs typeface="Spoqa Han Sans Neo Bold"/>
              </a:rPr>
              <a:t>개요</a:t>
            </a:r>
            <a:endParaRPr sz="1100">
              <a:latin typeface="Spoqa Han Sans Neo Bold"/>
              <a:cs typeface="Spoqa Han Sans Neo Bold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/>
              <a:t>3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60960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ts val="1200"/>
              </a:lnSpc>
              <a:spcBef>
                <a:spcPts val="1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프로젝트 </a:t>
            </a:r>
            <a:r>
              <a:rPr dirty="0" sz="800" spc="-35">
                <a:solidFill>
                  <a:srgbClr val="FFFFFF"/>
                </a:solidFill>
                <a:latin typeface="Spoqa Han Sans Neo Regular"/>
                <a:cs typeface="Spoqa Han Sans Neo Regular"/>
              </a:rPr>
              <a:t>개요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및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목적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27" y="1305047"/>
            <a:ext cx="6700520" cy="2663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블로그</a:t>
            </a:r>
            <a:r>
              <a:rPr dirty="0" sz="17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앱</a:t>
            </a:r>
            <a:r>
              <a:rPr dirty="0" sz="17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7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프로젝트</a:t>
            </a:r>
            <a:endParaRPr sz="1700">
              <a:latin typeface="Spoqa Han Sans Neo Bold"/>
              <a:cs typeface="Spoqa Han Sans Neo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Spoqa Han Sans Neo Bold"/>
              <a:cs typeface="Spoqa Han Sans Neo Bold"/>
            </a:endParaRPr>
          </a:p>
          <a:p>
            <a:pPr marL="182880" indent="-170815">
              <a:lnSpc>
                <a:spcPct val="100000"/>
              </a:lnSpc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앱의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구조와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라우팅을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이해하고,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직접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프로젝트를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설계한다.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Firebase의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기본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개념을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익히고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조회,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생성,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수정,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삭제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원리를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이해한다.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구현,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간단한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쿼리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적용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등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심화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기능을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적용해본다.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전역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관리의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필요성과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context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API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사용법을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이해한다.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스타일링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방법론을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알아보고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직접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스타일링을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적용해본다.</a:t>
            </a:r>
            <a:endParaRPr sz="16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956944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컴포넌트</a:t>
            </a:r>
            <a:r>
              <a:rPr dirty="0" sz="1100" spc="-4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만들기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컴포넌트란?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4102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컴포넌트란?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35899"/>
            <a:ext cx="7637780" cy="3069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Font typeface="Spoqa Han Sans Neo Medium"/>
              <a:buChar char="•"/>
              <a:tabLst>
                <a:tab pos="18351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컴포넌트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: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리액트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앱을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구성하는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최소한의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단위</a:t>
            </a:r>
            <a:endParaRPr sz="16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3585F"/>
              </a:buClr>
              <a:buFont typeface="Spoqa Han Sans Neo Medium"/>
              <a:buChar char="•"/>
            </a:pPr>
            <a:endParaRPr sz="295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5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즉,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애플리케이션의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구성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요소를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담당하며,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재사용가능하고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독립적인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단위로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구성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3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클래스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vs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함수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</a:t>
            </a:r>
            <a:endParaRPr sz="1600">
              <a:latin typeface="Spoqa Han Sans Neo Medium"/>
              <a:cs typeface="Spoqa Han Sans Neo Medium"/>
            </a:endParaRPr>
          </a:p>
          <a:p>
            <a:pPr lvl="1" marL="563880" marR="5080" indent="-170815">
              <a:lnSpc>
                <a:spcPct val="164100"/>
              </a:lnSpc>
              <a:buFont typeface="Spoqa Han Sans Neo Medium"/>
              <a:buChar char="•"/>
              <a:tabLst>
                <a:tab pos="56451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클래스</a:t>
            </a:r>
            <a:r>
              <a:rPr dirty="0" sz="16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컴포넌트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: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ES6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클래스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사용해서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정의,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render()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메서드로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UI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반환,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생명주기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메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서드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기능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제공,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상태관리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기능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제공</a:t>
            </a:r>
            <a:endParaRPr sz="1600">
              <a:latin typeface="Spoqa Han Sans Neo Medium"/>
              <a:cs typeface="Spoqa Han Sans Neo Medium"/>
            </a:endParaRPr>
          </a:p>
          <a:p>
            <a:pPr lvl="1" marL="563880" marR="144145" indent="-170815">
              <a:lnSpc>
                <a:spcPct val="164100"/>
              </a:lnSpc>
              <a:buFont typeface="Spoqa Han Sans Neo Medium"/>
              <a:buChar char="•"/>
              <a:tabLst>
                <a:tab pos="56451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함수</a:t>
            </a:r>
            <a:r>
              <a:rPr dirty="0" sz="16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컴포넌트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: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JavaScript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함수로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정의,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JSX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반환,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react-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hook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사용하여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생명주기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기능 </a:t>
            </a:r>
            <a:r>
              <a:rPr dirty="0" sz="16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활용</a:t>
            </a:r>
            <a:endParaRPr sz="16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956944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컴포넌트</a:t>
            </a:r>
            <a:r>
              <a:rPr dirty="0" sz="1100" spc="-4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만들기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컴포넌트 </a:t>
            </a:r>
            <a:r>
              <a:rPr dirty="0" sz="1100" spc="-35" b="0">
                <a:latin typeface="Spoqa Han Sans Neo Medium"/>
                <a:cs typeface="Spoqa Han Sans Neo Medium"/>
              </a:rPr>
              <a:t>장점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4102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컴포넌트란?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35899"/>
            <a:ext cx="6319520" cy="3069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6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재사용성:</a:t>
            </a:r>
            <a:endParaRPr sz="16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컴포넌트는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독립적이고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모듈화된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단위로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작성.</a:t>
            </a:r>
            <a:endParaRPr sz="16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필요한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곳에서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쉽게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재사용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가능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30"/>
              </a:spcBef>
              <a:buChar char="•"/>
              <a:tabLst>
                <a:tab pos="18351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가독성과 </a:t>
            </a:r>
            <a:r>
              <a:rPr dirty="0" sz="16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유지보수성:</a:t>
            </a:r>
            <a:endParaRPr sz="16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UI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구조를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명확하게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파악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가능</a:t>
            </a:r>
            <a:endParaRPr sz="16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개별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컴포넌트를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수정하여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유지보수를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용이하게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함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30"/>
              </a:spcBef>
              <a:buChar char="•"/>
              <a:tabLst>
                <a:tab pos="183515" algn="l"/>
              </a:tabLst>
            </a:pPr>
            <a:r>
              <a:rPr dirty="0" sz="16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효율적 </a:t>
            </a:r>
            <a:r>
              <a:rPr dirty="0" sz="16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업데이트:</a:t>
            </a:r>
            <a:endParaRPr sz="16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가상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DOM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활용하여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효율적이게 업데이트.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필요한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부분만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다시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렌더링</a:t>
            </a:r>
            <a:endParaRPr sz="16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956944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컴포넌트</a:t>
            </a:r>
            <a:r>
              <a:rPr dirty="0" sz="1100" spc="-4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만들기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컴포넌트 </a:t>
            </a:r>
            <a:r>
              <a:rPr dirty="0" sz="1100" spc="-35" b="0">
                <a:latin typeface="Spoqa Han Sans Neo Medium"/>
                <a:cs typeface="Spoqa Han Sans Neo Medium"/>
              </a:rPr>
              <a:t>예시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4102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컴포넌트란?</a:t>
            </a:r>
            <a:endParaRPr sz="800">
              <a:latin typeface="Spoqa Han Sans Neo Regular"/>
              <a:cs typeface="Spoqa Han Sans Neo Regular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77207" y="2137670"/>
            <a:ext cx="7390130" cy="2123440"/>
            <a:chOff x="877207" y="2137670"/>
            <a:chExt cx="7390130" cy="21234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207" y="2150896"/>
              <a:ext cx="3652312" cy="152398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143" y="2137670"/>
              <a:ext cx="3422656" cy="21233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9466" y="3273868"/>
              <a:ext cx="2210263" cy="19811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097566" y="3352928"/>
              <a:ext cx="2025014" cy="0"/>
            </a:xfrm>
            <a:custGeom>
              <a:avLst/>
              <a:gdLst/>
              <a:ahLst/>
              <a:cxnLst/>
              <a:rect l="l" t="t" r="r" b="b"/>
              <a:pathLst>
                <a:path w="2025014" h="0">
                  <a:moveTo>
                    <a:pt x="0" y="0"/>
                  </a:moveTo>
                  <a:lnTo>
                    <a:pt x="2012143" y="0"/>
                  </a:lnTo>
                  <a:lnTo>
                    <a:pt x="2024843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109710" y="329196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891431" y="1435899"/>
            <a:ext cx="23888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함수형 컴포넌트 적용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예시</a:t>
            </a:r>
            <a:endParaRPr sz="1600">
              <a:latin typeface="Spoqa Han Sans Neo Medium"/>
              <a:cs typeface="Spoqa Han Sans Neo Medium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0035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컴포넌트</a:t>
            </a:r>
            <a:r>
              <a:rPr dirty="0" sz="2800" spc="-105"/>
              <a:t> </a:t>
            </a:r>
            <a:r>
              <a:rPr dirty="0" sz="2800" spc="-25"/>
              <a:t>만들기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599347" y="1936728"/>
            <a:ext cx="18738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2</a:t>
            </a:r>
            <a:r>
              <a:rPr dirty="0" sz="1400" spc="-2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CSS의</a:t>
            </a:r>
            <a:r>
              <a:rPr dirty="0" sz="1400" spc="-25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BEM</a:t>
            </a:r>
            <a:r>
              <a:rPr dirty="0" sz="1400" spc="-25" b="1">
                <a:latin typeface="Spoqa Han Sans Neo Bold"/>
                <a:cs typeface="Spoqa Han Sans Neo Bold"/>
              </a:rPr>
              <a:t> </a:t>
            </a:r>
            <a:r>
              <a:rPr dirty="0" sz="1400" spc="-10" b="1">
                <a:latin typeface="Spoqa Han Sans Neo Bold"/>
                <a:cs typeface="Spoqa Han Sans Neo Bold"/>
              </a:rPr>
              <a:t>모델이란?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21793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컴포넌트</a:t>
            </a:r>
            <a:r>
              <a:rPr dirty="0" sz="1100" spc="-4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만들기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CSS</a:t>
            </a:r>
            <a:r>
              <a:rPr dirty="0" sz="1100" spc="-30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BEM</a:t>
            </a:r>
            <a:r>
              <a:rPr dirty="0" sz="1100" spc="-25" b="0">
                <a:latin typeface="Spoqa Han Sans Neo Medium"/>
                <a:cs typeface="Spoqa Han Sans Neo Medium"/>
              </a:rPr>
              <a:t> </a:t>
            </a:r>
            <a:r>
              <a:rPr dirty="0" sz="1100" spc="-10" b="0">
                <a:latin typeface="Spoqa Han Sans Neo Medium"/>
                <a:cs typeface="Spoqa Han Sans Neo Medium"/>
              </a:rPr>
              <a:t>모델이란?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67945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CSS의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BEM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모델이란?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6781"/>
            <a:ext cx="668400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Font typeface="Spoqa Han Sans Neo Medium"/>
              <a:buChar char="•"/>
              <a:tabLst>
                <a:tab pos="18351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BEM(Block-Element-Modifier)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모델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: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CSS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클래스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네이밍.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가독성,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재사용성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UP</a:t>
            </a:r>
            <a:endParaRPr sz="1500">
              <a:latin typeface="Spoqa Han Sans Neo Medium"/>
              <a:cs typeface="Spoqa Han Sans Neo Medium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756295" y="1983558"/>
            <a:ext cx="5631815" cy="2781300"/>
            <a:chOff x="1756295" y="1983558"/>
            <a:chExt cx="5631815" cy="2781300"/>
          </a:xfrm>
        </p:grpSpPr>
        <p:sp>
          <p:nvSpPr>
            <p:cNvPr id="6" name="object 6" descr=""/>
            <p:cNvSpPr/>
            <p:nvPr/>
          </p:nvSpPr>
          <p:spPr>
            <a:xfrm>
              <a:off x="1768995" y="1996258"/>
              <a:ext cx="5606415" cy="2755900"/>
            </a:xfrm>
            <a:custGeom>
              <a:avLst/>
              <a:gdLst/>
              <a:ahLst/>
              <a:cxnLst/>
              <a:rect l="l" t="t" r="r" b="b"/>
              <a:pathLst>
                <a:path w="5606415" h="2755900">
                  <a:moveTo>
                    <a:pt x="2803004" y="0"/>
                  </a:moveTo>
                  <a:lnTo>
                    <a:pt x="0" y="2755528"/>
                  </a:lnTo>
                  <a:lnTo>
                    <a:pt x="5606008" y="2755528"/>
                  </a:lnTo>
                  <a:lnTo>
                    <a:pt x="2803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768995" y="1996258"/>
              <a:ext cx="5606415" cy="2755900"/>
            </a:xfrm>
            <a:custGeom>
              <a:avLst/>
              <a:gdLst/>
              <a:ahLst/>
              <a:cxnLst/>
              <a:rect l="l" t="t" r="r" b="b"/>
              <a:pathLst>
                <a:path w="5606415" h="2755900">
                  <a:moveTo>
                    <a:pt x="2803004" y="0"/>
                  </a:moveTo>
                  <a:lnTo>
                    <a:pt x="5606007" y="2755527"/>
                  </a:lnTo>
                  <a:lnTo>
                    <a:pt x="0" y="2755527"/>
                  </a:lnTo>
                  <a:lnTo>
                    <a:pt x="2803004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579299" y="2970999"/>
              <a:ext cx="1985645" cy="0"/>
            </a:xfrm>
            <a:custGeom>
              <a:avLst/>
              <a:gdLst/>
              <a:ahLst/>
              <a:cxnLst/>
              <a:rect l="l" t="t" r="r" b="b"/>
              <a:pathLst>
                <a:path w="1985645" h="0">
                  <a:moveTo>
                    <a:pt x="0" y="0"/>
                  </a:moveTo>
                  <a:lnTo>
                    <a:pt x="1985402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644199" y="3888089"/>
              <a:ext cx="3855720" cy="0"/>
            </a:xfrm>
            <a:custGeom>
              <a:avLst/>
              <a:gdLst/>
              <a:ahLst/>
              <a:cxnLst/>
              <a:rect l="l" t="t" r="r" b="b"/>
              <a:pathLst>
                <a:path w="3855720" h="0">
                  <a:moveTo>
                    <a:pt x="0" y="0"/>
                  </a:moveTo>
                  <a:lnTo>
                    <a:pt x="3855601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233712" y="2254934"/>
            <a:ext cx="2677160" cy="234188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dirty="0" sz="14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Block</a:t>
            </a:r>
            <a:endParaRPr sz="1400">
              <a:latin typeface="Spoqa Han Sans Neo Bold"/>
              <a:cs typeface="Spoqa Han Sans Neo Bold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최상위 </a:t>
            </a:r>
            <a:r>
              <a:rPr dirty="0" sz="14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요소</a:t>
            </a:r>
            <a:endParaRPr sz="14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00">
              <a:latin typeface="Spoqa Han Sans Neo Medium"/>
              <a:cs typeface="Spoqa Han Sans Neo Medium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Element</a:t>
            </a:r>
            <a:endParaRPr sz="1400">
              <a:latin typeface="Spoqa Han Sans Neo Bold"/>
              <a:cs typeface="Spoqa Han Sans Neo Bold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블록의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일부.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특정 기능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수행</a:t>
            </a:r>
            <a:endParaRPr sz="14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Spoqa Han Sans Neo Medium"/>
              <a:cs typeface="Spoqa Han Sans Neo Medium"/>
            </a:endParaRPr>
          </a:p>
          <a:p>
            <a:pPr algn="ctr">
              <a:lnSpc>
                <a:spcPct val="100000"/>
              </a:lnSpc>
            </a:pPr>
            <a:r>
              <a:rPr dirty="0" sz="14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Modifier</a:t>
            </a:r>
            <a:endParaRPr sz="1400">
              <a:latin typeface="Spoqa Han Sans Neo Bold"/>
              <a:cs typeface="Spoqa Han Sans Neo Bold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블록,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엘리먼트의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외관이나 상태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변경</a:t>
            </a:r>
            <a:endParaRPr sz="1400">
              <a:latin typeface="Spoqa Han Sans Neo Medium"/>
              <a:cs typeface="Spoqa Han Sans Neo Medium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30873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컴포넌트</a:t>
            </a:r>
            <a:r>
              <a:rPr dirty="0" sz="1100" spc="-4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만들기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CSS</a:t>
            </a:r>
            <a:r>
              <a:rPr dirty="0" sz="1100" spc="-20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BEM</a:t>
            </a:r>
            <a:r>
              <a:rPr dirty="0" sz="1100" spc="-20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모델</a:t>
            </a:r>
            <a:r>
              <a:rPr dirty="0" sz="1100" spc="-1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장단점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67945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CSS의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BEM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모델이란?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35899"/>
            <a:ext cx="5668010" cy="3069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6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장점</a:t>
            </a:r>
            <a:endParaRPr sz="16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가독성: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클래스명에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구조적인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정보를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담아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코드를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읽기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쉽게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함</a:t>
            </a:r>
            <a:endParaRPr sz="16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재사용성: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모듈화된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구조로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컴포넌트의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재사용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쉬움</a:t>
            </a:r>
            <a:endParaRPr sz="16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유지보수성: 클래스간의 의존성을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낮춤</a:t>
            </a:r>
            <a:endParaRPr sz="1600">
              <a:latin typeface="Spoqa Han Sans Neo Medium"/>
              <a:cs typeface="Spoqa Han Sans Neo Medium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3585F"/>
              </a:buClr>
              <a:buFont typeface="Spoqa Han Sans Neo Medium"/>
              <a:buChar char="•"/>
            </a:pPr>
            <a:endParaRPr sz="295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5"/>
              </a:spcBef>
              <a:buChar char="•"/>
              <a:tabLst>
                <a:tab pos="183515" algn="l"/>
              </a:tabLst>
            </a:pPr>
            <a:r>
              <a:rPr dirty="0" sz="16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단점</a:t>
            </a:r>
            <a:endParaRPr sz="16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클래스명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길어질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있음</a:t>
            </a:r>
            <a:endParaRPr sz="16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230"/>
              </a:spcBef>
              <a:buChar char="•"/>
              <a:tabLst>
                <a:tab pos="564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요소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및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수정자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사용을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위해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추가적인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클래스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작성</a:t>
            </a:r>
            <a:endParaRPr sz="16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46875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컴포넌트</a:t>
            </a:r>
            <a:r>
              <a:rPr dirty="0" sz="1100" spc="-4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만들기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CSS</a:t>
            </a:r>
            <a:r>
              <a:rPr dirty="0" sz="1100" spc="-1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BEM</a:t>
            </a:r>
            <a:r>
              <a:rPr dirty="0" sz="1100" spc="-1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모델</a:t>
            </a:r>
            <a:r>
              <a:rPr dirty="0" sz="1100" spc="-1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사용</a:t>
            </a:r>
            <a:r>
              <a:rPr dirty="0" sz="1100" spc="-10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예시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67945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CSS의</a:t>
            </a:r>
            <a:endParaRPr sz="8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BEM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모델이란?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6781"/>
            <a:ext cx="36480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BEM 모델</a:t>
            </a:r>
            <a:r>
              <a:rPr dirty="0" sz="15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예시: </a:t>
            </a:r>
            <a:r>
              <a:rPr dirty="0" sz="1500" b="0">
                <a:solidFill>
                  <a:srgbClr val="ED244A"/>
                </a:solidFill>
                <a:latin typeface="Spoqa Han Sans Neo Medium"/>
                <a:cs typeface="Spoqa Han Sans Neo Medium"/>
              </a:rPr>
              <a:t>Block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,</a:t>
            </a:r>
            <a:r>
              <a:rPr dirty="0" sz="15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4890FF"/>
                </a:solidFill>
                <a:latin typeface="Spoqa Han Sans Neo Medium"/>
                <a:cs typeface="Spoqa Han Sans Neo Medium"/>
              </a:rPr>
              <a:t>Element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,</a:t>
            </a:r>
            <a:r>
              <a:rPr dirty="0" sz="15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A7A7A7"/>
                </a:solidFill>
                <a:latin typeface="Spoqa Han Sans Neo Medium"/>
                <a:cs typeface="Spoqa Han Sans Neo Medium"/>
              </a:rPr>
              <a:t>Modifier</a:t>
            </a:r>
            <a:endParaRPr sz="1500">
              <a:latin typeface="Spoqa Han Sans Neo Medium"/>
              <a:cs typeface="Spoqa Han Sans Neo Medium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50673" y="1710259"/>
            <a:ext cx="7019290" cy="2994025"/>
            <a:chOff x="850673" y="1710259"/>
            <a:chExt cx="7019290" cy="299402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7774" y="1710259"/>
              <a:ext cx="1981826" cy="299369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0673" y="2473514"/>
              <a:ext cx="4806958" cy="139091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699899" y="2584216"/>
            <a:ext cx="42925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0">
                <a:solidFill>
                  <a:srgbClr val="ED244A"/>
                </a:solidFill>
                <a:latin typeface="Spoqa Han Sans Neo Medium"/>
                <a:cs typeface="Spoqa Han Sans Neo Medium"/>
              </a:rPr>
              <a:t>Block</a:t>
            </a:r>
            <a:endParaRPr sz="1200">
              <a:latin typeface="Spoqa Han Sans Neo Medium"/>
              <a:cs typeface="Spoqa Han Sans Neo Medium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497096" y="2866090"/>
            <a:ext cx="6299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4890FF"/>
                </a:solidFill>
                <a:latin typeface="Spoqa Han Sans Neo Medium"/>
                <a:cs typeface="Spoqa Han Sans Neo Medium"/>
              </a:rPr>
              <a:t>Element</a:t>
            </a:r>
            <a:endParaRPr sz="1200">
              <a:latin typeface="Spoqa Han Sans Neo Medium"/>
              <a:cs typeface="Spoqa Han Sans Neo Medium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279906" y="3615279"/>
            <a:ext cx="57150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0">
                <a:solidFill>
                  <a:srgbClr val="DDDDDD"/>
                </a:solidFill>
                <a:latin typeface="Spoqa Han Sans Neo Medium"/>
                <a:cs typeface="Spoqa Han Sans Neo Medium"/>
              </a:rPr>
              <a:t>Modifier</a:t>
            </a:r>
            <a:endParaRPr sz="1100">
              <a:latin typeface="Spoqa Han Sans Neo Medium"/>
              <a:cs typeface="Spoqa Han Sans Neo Medium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143432" y="2617983"/>
            <a:ext cx="2503170" cy="1071245"/>
            <a:chOff x="2143432" y="2617983"/>
            <a:chExt cx="2503170" cy="107124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3432" y="2617983"/>
              <a:ext cx="492150" cy="19811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2290752" y="2697043"/>
              <a:ext cx="307340" cy="0"/>
            </a:xfrm>
            <a:custGeom>
              <a:avLst/>
              <a:gdLst/>
              <a:ahLst/>
              <a:cxnLst/>
              <a:rect l="l" t="t" r="r" b="b"/>
              <a:pathLst>
                <a:path w="307339" h="0">
                  <a:moveTo>
                    <a:pt x="306730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ED244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181532" y="2636083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19" h="121919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ED244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2675" y="2748628"/>
              <a:ext cx="893780" cy="34933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3725195" y="2852186"/>
              <a:ext cx="676275" cy="121920"/>
            </a:xfrm>
            <a:custGeom>
              <a:avLst/>
              <a:gdLst/>
              <a:ahLst/>
              <a:cxnLst/>
              <a:rect l="l" t="t" r="r" b="b"/>
              <a:pathLst>
                <a:path w="676275" h="121919">
                  <a:moveTo>
                    <a:pt x="676238" y="121539"/>
                  </a:moveTo>
                  <a:lnTo>
                    <a:pt x="12499" y="224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617697" y="2794435"/>
              <a:ext cx="130810" cy="120014"/>
            </a:xfrm>
            <a:custGeom>
              <a:avLst/>
              <a:gdLst/>
              <a:ahLst/>
              <a:cxnLst/>
              <a:rect l="l" t="t" r="r" b="b"/>
              <a:pathLst>
                <a:path w="130810" h="120014">
                  <a:moveTo>
                    <a:pt x="130780" y="0"/>
                  </a:moveTo>
                  <a:lnTo>
                    <a:pt x="0" y="38431"/>
                  </a:lnTo>
                  <a:lnTo>
                    <a:pt x="109213" y="119997"/>
                  </a:lnTo>
                  <a:lnTo>
                    <a:pt x="13078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0298" y="3239510"/>
              <a:ext cx="435843" cy="435843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384515" y="3393727"/>
              <a:ext cx="165100" cy="165100"/>
            </a:xfrm>
            <a:custGeom>
              <a:avLst/>
              <a:gdLst/>
              <a:ahLst/>
              <a:cxnLst/>
              <a:rect l="l" t="t" r="r" b="b"/>
              <a:pathLst>
                <a:path w="165100" h="165100">
                  <a:moveTo>
                    <a:pt x="164639" y="164639"/>
                  </a:moveTo>
                  <a:lnTo>
                    <a:pt x="8980" y="898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4307284" y="3316496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39">
                  <a:moveTo>
                    <a:pt x="0" y="0"/>
                  </a:moveTo>
                  <a:lnTo>
                    <a:pt x="43105" y="129315"/>
                  </a:lnTo>
                  <a:lnTo>
                    <a:pt x="129316" y="43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4680" y="2906468"/>
              <a:ext cx="1190545" cy="198119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3392000" y="2985528"/>
              <a:ext cx="1005205" cy="0"/>
            </a:xfrm>
            <a:custGeom>
              <a:avLst/>
              <a:gdLst/>
              <a:ahLst/>
              <a:cxnLst/>
              <a:rect l="l" t="t" r="r" b="b"/>
              <a:pathLst>
                <a:path w="1005204" h="0">
                  <a:moveTo>
                    <a:pt x="1005125" y="0"/>
                  </a:moveTo>
                  <a:lnTo>
                    <a:pt x="12700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3282779" y="2924568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19" y="0"/>
                  </a:moveTo>
                  <a:lnTo>
                    <a:pt x="0" y="60959"/>
                  </a:lnTo>
                  <a:lnTo>
                    <a:pt x="12191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22380" y="3333508"/>
              <a:ext cx="785895" cy="355206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987373" y="3441586"/>
              <a:ext cx="563245" cy="122555"/>
            </a:xfrm>
            <a:custGeom>
              <a:avLst/>
              <a:gdLst/>
              <a:ahLst/>
              <a:cxnLst/>
              <a:rect l="l" t="t" r="r" b="b"/>
              <a:pathLst>
                <a:path w="563245" h="122554">
                  <a:moveTo>
                    <a:pt x="562641" y="122237"/>
                  </a:moveTo>
                  <a:lnTo>
                    <a:pt x="12410" y="2696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880643" y="3384712"/>
              <a:ext cx="132080" cy="119380"/>
            </a:xfrm>
            <a:custGeom>
              <a:avLst/>
              <a:gdLst/>
              <a:ahLst/>
              <a:cxnLst/>
              <a:rect l="l" t="t" r="r" b="b"/>
              <a:pathLst>
                <a:path w="132079" h="119379">
                  <a:moveTo>
                    <a:pt x="132082" y="0"/>
                  </a:moveTo>
                  <a:lnTo>
                    <a:pt x="0" y="33686"/>
                  </a:lnTo>
                  <a:lnTo>
                    <a:pt x="106198" y="119139"/>
                  </a:lnTo>
                  <a:lnTo>
                    <a:pt x="132082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21923" y="3050419"/>
              <a:ext cx="972637" cy="616029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3797912" y="3184603"/>
              <a:ext cx="718820" cy="356235"/>
            </a:xfrm>
            <a:custGeom>
              <a:avLst/>
              <a:gdLst/>
              <a:ahLst/>
              <a:cxnLst/>
              <a:rect l="l" t="t" r="r" b="b"/>
              <a:pathLst>
                <a:path w="718820" h="356235">
                  <a:moveTo>
                    <a:pt x="718517" y="356170"/>
                  </a:moveTo>
                  <a:lnTo>
                    <a:pt x="11378" y="564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700056" y="3135624"/>
              <a:ext cx="136525" cy="109855"/>
            </a:xfrm>
            <a:custGeom>
              <a:avLst/>
              <a:gdLst/>
              <a:ahLst/>
              <a:cxnLst/>
              <a:rect l="l" t="t" r="r" b="b"/>
              <a:pathLst>
                <a:path w="136525" h="109855">
                  <a:moveTo>
                    <a:pt x="136309" y="0"/>
                  </a:moveTo>
                  <a:lnTo>
                    <a:pt x="0" y="469"/>
                  </a:lnTo>
                  <a:lnTo>
                    <a:pt x="82161" y="109236"/>
                  </a:lnTo>
                  <a:lnTo>
                    <a:pt x="136309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7976434" y="1965982"/>
            <a:ext cx="42925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0">
                <a:solidFill>
                  <a:srgbClr val="ED244A"/>
                </a:solidFill>
                <a:latin typeface="Spoqa Han Sans Neo Medium"/>
                <a:cs typeface="Spoqa Han Sans Neo Medium"/>
              </a:rPr>
              <a:t>Block</a:t>
            </a:r>
            <a:endParaRPr sz="1200">
              <a:latin typeface="Spoqa Han Sans Neo Medium"/>
              <a:cs typeface="Spoqa Han Sans Neo Medium"/>
            </a:endParaRPr>
          </a:p>
        </p:txBody>
      </p:sp>
      <p:sp>
        <p:nvSpPr>
          <p:cNvPr id="33" name="object 3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31" name="object 31" descr=""/>
          <p:cNvSpPr txBox="1"/>
          <p:nvPr/>
        </p:nvSpPr>
        <p:spPr>
          <a:xfrm>
            <a:off x="7972184" y="2777503"/>
            <a:ext cx="6299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4890FF"/>
                </a:solidFill>
                <a:latin typeface="Spoqa Han Sans Neo Medium"/>
                <a:cs typeface="Spoqa Han Sans Neo Medium"/>
              </a:rPr>
              <a:t>Element</a:t>
            </a:r>
            <a:endParaRPr sz="1200">
              <a:latin typeface="Spoqa Han Sans Neo Medium"/>
              <a:cs typeface="Spoqa Han Sans Neo Medium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7970347" y="3605348"/>
            <a:ext cx="6216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A7A7A7"/>
                </a:solidFill>
                <a:latin typeface="Spoqa Han Sans Neo Medium"/>
                <a:cs typeface="Spoqa Han Sans Neo Medium"/>
              </a:rPr>
              <a:t>Modifier</a:t>
            </a:r>
            <a:endParaRPr sz="12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0035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컴포넌트</a:t>
            </a:r>
            <a:r>
              <a:rPr dirty="0" sz="2800" spc="-105"/>
              <a:t> </a:t>
            </a:r>
            <a:r>
              <a:rPr dirty="0" sz="2800" spc="-25"/>
              <a:t>만들기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544585" y="1936728"/>
            <a:ext cx="19291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3 </a:t>
            </a:r>
            <a:r>
              <a:rPr dirty="0" sz="1400" b="1">
                <a:latin typeface="Spoqa Han Sans Neo Bold"/>
                <a:cs typeface="Spoqa Han Sans Neo Bold"/>
              </a:rPr>
              <a:t>프로젝트 기본 구조 </a:t>
            </a:r>
            <a:r>
              <a:rPr dirty="0" sz="1400" spc="-25" b="1">
                <a:latin typeface="Spoqa Han Sans Neo Bold"/>
                <a:cs typeface="Spoqa Han Sans Neo Bold"/>
              </a:rPr>
              <a:t>세팅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0035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컴포넌트</a:t>
            </a:r>
            <a:r>
              <a:rPr dirty="0" sz="2800" spc="-105"/>
              <a:t> </a:t>
            </a:r>
            <a:r>
              <a:rPr dirty="0" sz="2800" spc="-25"/>
              <a:t>만들기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573744" y="1936728"/>
            <a:ext cx="18999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4</a:t>
            </a:r>
            <a:r>
              <a:rPr dirty="0" sz="1400" spc="-1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메인</a:t>
            </a:r>
            <a:r>
              <a:rPr dirty="0" sz="1400" spc="-15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(홈)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컴포넌트</a:t>
            </a:r>
            <a:r>
              <a:rPr dirty="0" sz="1400" spc="-15" b="1"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0035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컴포넌트</a:t>
            </a:r>
            <a:r>
              <a:rPr dirty="0" sz="2800" spc="-105"/>
              <a:t> </a:t>
            </a:r>
            <a:r>
              <a:rPr dirty="0" sz="2800" spc="-25"/>
              <a:t>만들기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4645983" y="1936728"/>
            <a:ext cx="28276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5</a:t>
            </a:r>
            <a:r>
              <a:rPr dirty="0" sz="1400" spc="-1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프로필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및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게시글</a:t>
            </a:r>
            <a:r>
              <a:rPr dirty="0" sz="1400" spc="-5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상세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컴포넌트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91427" y="1305047"/>
            <a:ext cx="4909820" cy="3455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사용하는 </a:t>
            </a:r>
            <a:r>
              <a:rPr dirty="0" sz="17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기술:</a:t>
            </a:r>
            <a:endParaRPr sz="1700">
              <a:latin typeface="Spoqa Han Sans Neo Bold"/>
              <a:cs typeface="Spoqa Han Sans Neo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Spoqa Han Sans Neo Bold"/>
              <a:cs typeface="Spoqa Han Sans Neo Bold"/>
            </a:endParaRPr>
          </a:p>
          <a:p>
            <a:pPr marL="182880" indent="-170815">
              <a:lnSpc>
                <a:spcPct val="100000"/>
              </a:lnSpc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react를</a:t>
            </a:r>
            <a:r>
              <a:rPr dirty="0" sz="1600" spc="-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이용한</a:t>
            </a:r>
            <a:r>
              <a:rPr dirty="0" sz="1600" spc="-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</a:t>
            </a:r>
            <a:r>
              <a:rPr dirty="0" sz="1600" spc="-4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세팅(create-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react-app)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React-router-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dom</a:t>
            </a:r>
            <a:r>
              <a:rPr dirty="0" sz="16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으로</a:t>
            </a:r>
            <a:r>
              <a:rPr dirty="0" sz="1600" spc="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라우팅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auth를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이용한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Firestore를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이용한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게시판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CRUD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css의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BEM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구조로</a:t>
            </a:r>
            <a:r>
              <a:rPr dirty="0" sz="16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스타일링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Context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API를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이용한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상태관리</a:t>
            </a:r>
            <a:r>
              <a:rPr dirty="0" sz="16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(다크모드,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</a:t>
            </a:r>
            <a:r>
              <a:rPr dirty="0" sz="16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인증)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CLI로</a:t>
            </a:r>
            <a:r>
              <a:rPr dirty="0" sz="16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배포</a:t>
            </a:r>
            <a:endParaRPr sz="16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/>
              <a:t>3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563612" y="538392"/>
            <a:ext cx="8286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25" b="1">
                <a:latin typeface="Spoqa Han Sans Neo Bold"/>
                <a:cs typeface="Spoqa Han Sans Neo Bold"/>
              </a:rPr>
              <a:t>개요</a:t>
            </a:r>
            <a:endParaRPr sz="1100">
              <a:latin typeface="Spoqa Han Sans Neo Bold"/>
              <a:cs typeface="Spoqa Han Sans Neo Bold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80863" y="466130"/>
            <a:ext cx="60960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ts val="1200"/>
              </a:lnSpc>
              <a:spcBef>
                <a:spcPts val="1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프로젝트 </a:t>
            </a:r>
            <a:r>
              <a:rPr dirty="0" sz="800" spc="-35">
                <a:solidFill>
                  <a:srgbClr val="FFFFFF"/>
                </a:solidFill>
                <a:latin typeface="Spoqa Han Sans Neo Regular"/>
                <a:cs typeface="Spoqa Han Sans Neo Regular"/>
              </a:rPr>
              <a:t>개요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및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목적</a:t>
            </a:r>
            <a:endParaRPr sz="800">
              <a:latin typeface="Spoqa Han Sans Neo Regular"/>
              <a:cs typeface="Spoqa Han Sans Neo Regula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0035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컴포넌트</a:t>
            </a:r>
            <a:r>
              <a:rPr dirty="0" sz="2800" spc="-105"/>
              <a:t> </a:t>
            </a:r>
            <a:r>
              <a:rPr dirty="0" sz="2800" spc="-25"/>
              <a:t>만들기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491067" y="1936728"/>
            <a:ext cx="19824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6</a:t>
            </a:r>
            <a:r>
              <a:rPr dirty="0" sz="1400" spc="-2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carousel</a:t>
            </a:r>
            <a:r>
              <a:rPr dirty="0" sz="1400" spc="-15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컴포넌트</a:t>
            </a:r>
            <a:r>
              <a:rPr dirty="0" sz="1400" spc="-20" b="1"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0035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컴포넌트</a:t>
            </a:r>
            <a:r>
              <a:rPr dirty="0" sz="2800" spc="-105"/>
              <a:t> </a:t>
            </a:r>
            <a:r>
              <a:rPr dirty="0" sz="2800" spc="-25"/>
              <a:t>만들기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778391" y="1936728"/>
            <a:ext cx="169481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7</a:t>
            </a:r>
            <a:r>
              <a:rPr dirty="0" sz="1400" spc="-3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Form</a:t>
            </a:r>
            <a:r>
              <a:rPr dirty="0" sz="1400" spc="-25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컴포넌트</a:t>
            </a:r>
            <a:r>
              <a:rPr dirty="0" sz="1400" spc="-30" b="1"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사용자 인증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6301657" y="1936728"/>
            <a:ext cx="11715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</a:t>
            </a:r>
            <a:r>
              <a:rPr dirty="0" sz="1400" spc="-1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spc="-10" b="1">
                <a:latin typeface="Spoqa Han Sans Neo Bold"/>
                <a:cs typeface="Spoqa Han Sans Neo Bold"/>
              </a:rPr>
              <a:t>Firebase란?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988694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Firebase란?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65785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293431"/>
            <a:ext cx="7505065" cy="183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marR="5080" indent="-170815">
              <a:lnSpc>
                <a:spcPct val="158300"/>
              </a:lnSpc>
              <a:spcBef>
                <a:spcPts val="100"/>
              </a:spcBef>
              <a:buFont typeface="Spoqa Han Sans Neo Medium"/>
              <a:buChar char="•"/>
              <a:tabLst>
                <a:tab pos="18351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Firebase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:</a:t>
            </a:r>
            <a:r>
              <a:rPr dirty="0" sz="1500" spc="3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실시간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데이터베이스, 인증, 스토리지,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분석 등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다양한 기능을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제공하는 모바일 및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웹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 개발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플랫폼</a:t>
            </a:r>
            <a:endParaRPr sz="15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05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2011년 스타트업에서 시작 (실시간 채팅 기능) &gt;&gt; 2014년 구글이 인수 (백엔드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서버리스)</a:t>
            </a:r>
            <a:endParaRPr sz="15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05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백엔드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서버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구축하고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X.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Google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Cloud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Platform을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이용해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빠르고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효율적인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개발</a:t>
            </a:r>
            <a:endParaRPr sz="15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05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특히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실시간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기능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서비스,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클라이언트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사이드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집중,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초기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프로토타입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개발에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유용</a:t>
            </a:r>
            <a:endParaRPr sz="1500">
              <a:latin typeface="Spoqa Han Sans Neo Medium"/>
              <a:cs typeface="Spoqa Han Sans Neo Medium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5919" y="3281142"/>
            <a:ext cx="5172162" cy="151454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13280" y="4875560"/>
            <a:ext cx="2050414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https://firebase.google.com/?hl=ko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45224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Firebase</a:t>
            </a:r>
            <a:r>
              <a:rPr dirty="0" sz="1100" spc="-1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주요</a:t>
            </a:r>
            <a:r>
              <a:rPr dirty="0" sz="1100" spc="-10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기능</a:t>
            </a:r>
            <a:r>
              <a:rPr dirty="0" sz="1100" spc="-10" b="0">
                <a:latin typeface="Spoqa Han Sans Neo Medium"/>
                <a:cs typeface="Spoqa Han Sans Neo Medium"/>
              </a:rPr>
              <a:t> </a:t>
            </a:r>
            <a:r>
              <a:rPr dirty="0" sz="1100" spc="-35" b="0">
                <a:latin typeface="Spoqa Han Sans Neo Medium"/>
                <a:cs typeface="Spoqa Han Sans Neo Medium"/>
              </a:rPr>
              <a:t>소개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65785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6781"/>
            <a:ext cx="7030084" cy="3290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이번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프로젝트에서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사용할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주요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기능: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Authentication,</a:t>
            </a:r>
            <a:r>
              <a:rPr dirty="0" sz="1500" spc="-1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Firestore,</a:t>
            </a:r>
            <a:r>
              <a:rPr dirty="0" sz="15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Storage,</a:t>
            </a:r>
            <a:r>
              <a:rPr dirty="0" sz="15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Hosting</a:t>
            </a:r>
            <a:endParaRPr sz="1500">
              <a:latin typeface="Spoqa Han Sans Neo Bold"/>
              <a:cs typeface="Spoqa Han Sans Neo Bold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Spoqa Han Sans Neo Medium"/>
              <a:buChar char="•"/>
            </a:pPr>
            <a:endParaRPr sz="1850">
              <a:latin typeface="Spoqa Han Sans Neo Bold"/>
              <a:cs typeface="Spoqa Han Sans Neo Bold"/>
            </a:endParaRPr>
          </a:p>
          <a:p>
            <a:pPr marL="182880" indent="-170815">
              <a:lnSpc>
                <a:spcPct val="100000"/>
              </a:lnSpc>
              <a:buChar char="•"/>
              <a:tabLst>
                <a:tab pos="183515" algn="l"/>
              </a:tabLst>
            </a:pPr>
            <a:r>
              <a:rPr dirty="0" sz="1400" b="1">
                <a:solidFill>
                  <a:srgbClr val="53585F"/>
                </a:solidFill>
                <a:latin typeface="Spoqa Han Sans Neo Bold"/>
                <a:cs typeface="Spoqa Han Sans Neo Bold"/>
              </a:rPr>
              <a:t>Authentication:</a:t>
            </a:r>
            <a:r>
              <a:rPr dirty="0" sz="14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solidFill>
                  <a:srgbClr val="53585F"/>
                </a:solidFill>
                <a:latin typeface="Spoqa Han Sans Neo Bold"/>
                <a:cs typeface="Spoqa Han Sans Neo Bold"/>
              </a:rPr>
              <a:t>간편한</a:t>
            </a:r>
            <a:r>
              <a:rPr dirty="0" sz="1400" spc="-1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solidFill>
                  <a:srgbClr val="53585F"/>
                </a:solidFill>
                <a:latin typeface="Spoqa Han Sans Neo Bold"/>
                <a:cs typeface="Spoqa Han Sans Neo Bold"/>
              </a:rPr>
              <a:t>다중</a:t>
            </a:r>
            <a:r>
              <a:rPr dirty="0" sz="14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플랫폼</a:t>
            </a:r>
            <a:r>
              <a:rPr dirty="0" sz="1400" spc="-1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로그인</a:t>
            </a:r>
            <a:endParaRPr sz="14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480"/>
              </a:spcBef>
              <a:buChar char="•"/>
              <a:tabLst>
                <a:tab pos="564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이메일 인증, 소셜 미디어 계정 인증, 전화번호 인증방식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제공</a:t>
            </a:r>
            <a:endParaRPr sz="14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480"/>
              </a:spcBef>
              <a:buChar char="•"/>
              <a:tabLst>
                <a:tab pos="564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보안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강화,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과정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안전하게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처리</a:t>
            </a:r>
            <a:endParaRPr sz="14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480"/>
              </a:spcBef>
              <a:buChar char="•"/>
              <a:tabLst>
                <a:tab pos="183515" algn="l"/>
              </a:tabLst>
            </a:pPr>
            <a:r>
              <a:rPr dirty="0" sz="1400" b="1">
                <a:solidFill>
                  <a:srgbClr val="53585F"/>
                </a:solidFill>
                <a:latin typeface="Spoqa Han Sans Neo Bold"/>
                <a:cs typeface="Spoqa Han Sans Neo Bold"/>
              </a:rPr>
              <a:t>Firestore:</a:t>
            </a:r>
            <a:r>
              <a:rPr dirty="0" sz="1400" spc="-3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solidFill>
                  <a:srgbClr val="53585F"/>
                </a:solidFill>
                <a:latin typeface="Spoqa Han Sans Neo Bold"/>
                <a:cs typeface="Spoqa Han Sans Neo Bold"/>
              </a:rPr>
              <a:t>NoSQL</a:t>
            </a:r>
            <a:r>
              <a:rPr dirty="0" sz="1400" spc="-3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데이터베이스</a:t>
            </a:r>
            <a:endParaRPr sz="14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480"/>
              </a:spcBef>
              <a:buChar char="•"/>
              <a:tabLst>
                <a:tab pos="564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Firebase에서</a:t>
            </a:r>
            <a:r>
              <a:rPr dirty="0" sz="14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제공하는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NoSQL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형식의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클라우드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데이터베이스</a:t>
            </a:r>
            <a:endParaRPr sz="14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480"/>
              </a:spcBef>
              <a:buChar char="•"/>
              <a:tabLst>
                <a:tab pos="564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실시간</a:t>
            </a:r>
            <a:r>
              <a:rPr dirty="0" sz="14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동기화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지원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(ex.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실시간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채팅)</a:t>
            </a:r>
            <a:endParaRPr sz="14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480"/>
              </a:spcBef>
              <a:buChar char="•"/>
              <a:tabLst>
                <a:tab pos="183515" algn="l"/>
              </a:tabLst>
            </a:pPr>
            <a:r>
              <a:rPr dirty="0" sz="14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Storage:</a:t>
            </a:r>
            <a:r>
              <a:rPr dirty="0" sz="1400" b="1">
                <a:solidFill>
                  <a:srgbClr val="53585F"/>
                </a:solidFill>
                <a:latin typeface="Spoqa Han Sans Neo Bold"/>
                <a:cs typeface="Spoqa Han Sans Neo Bold"/>
              </a:rPr>
              <a:t> 사진</a:t>
            </a:r>
            <a:r>
              <a:rPr dirty="0" sz="1400" spc="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solidFill>
                  <a:srgbClr val="53585F"/>
                </a:solidFill>
                <a:latin typeface="Spoqa Han Sans Neo Bold"/>
                <a:cs typeface="Spoqa Han Sans Neo Bold"/>
              </a:rPr>
              <a:t>및 동영상</a:t>
            </a:r>
            <a:r>
              <a:rPr dirty="0" sz="1400" spc="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저장</a:t>
            </a:r>
            <a:endParaRPr sz="14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480"/>
              </a:spcBef>
              <a:buChar char="•"/>
              <a:tabLst>
                <a:tab pos="564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파일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저장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및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공유.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강력한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보안</a:t>
            </a:r>
            <a:endParaRPr sz="14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480"/>
              </a:spcBef>
              <a:buChar char="•"/>
              <a:tabLst>
                <a:tab pos="183515" algn="l"/>
              </a:tabLst>
            </a:pPr>
            <a:r>
              <a:rPr dirty="0" sz="1400" b="1">
                <a:solidFill>
                  <a:srgbClr val="53585F"/>
                </a:solidFill>
                <a:latin typeface="Spoqa Han Sans Neo Bold"/>
                <a:cs typeface="Spoqa Han Sans Neo Bold"/>
              </a:rPr>
              <a:t>Hosting:</a:t>
            </a:r>
            <a:r>
              <a:rPr dirty="0" sz="1400" spc="-3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웹앱</a:t>
            </a:r>
            <a:r>
              <a:rPr dirty="0" sz="1400" spc="-1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호스팅</a:t>
            </a:r>
            <a:endParaRPr sz="14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480"/>
              </a:spcBef>
              <a:buChar char="•"/>
              <a:tabLst>
                <a:tab pos="564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정적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및 동적 콘텐츠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모두 호스팅 가능, 웹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 간단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배포</a:t>
            </a:r>
            <a:endParaRPr sz="14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004569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Firebase</a:t>
            </a:r>
            <a:r>
              <a:rPr dirty="0" sz="1100" spc="-3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장단점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27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65785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293431"/>
            <a:ext cx="6920865" cy="328295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150"/>
              </a:spcBef>
              <a:buChar char="•"/>
              <a:tabLst>
                <a:tab pos="183515" algn="l"/>
              </a:tabLst>
            </a:pP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장점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백엔드 서버 없이 개발: 개발 시간 절약, 클라이언트에 집중해서 개발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가능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실시간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데이터베이스: 사용자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 실시간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공유,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실시간 채팅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등의 기능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쉽게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개발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Google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플랫폼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통합: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Google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Cloud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Platform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서비스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쉽게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이용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및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분석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가능</a:t>
            </a:r>
            <a:endParaRPr sz="1500">
              <a:latin typeface="Spoqa Han Sans Neo Medium"/>
              <a:cs typeface="Spoqa Han Sans Neo Medium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53585F"/>
              </a:buClr>
              <a:buFont typeface="Spoqa Han Sans Neo Medium"/>
              <a:buChar char="•"/>
            </a:pPr>
            <a:endParaRPr sz="2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buChar char="•"/>
              <a:tabLst>
                <a:tab pos="183515" algn="l"/>
              </a:tabLst>
            </a:pP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단점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쿼리 제한: NoSQL 데이터 베이스의 간단한 쿼리만 사용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가능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비용: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확장성이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중요한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경우 비용이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빠르게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증가할 수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있음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마이그레이션 어려움: 타 백엔드 서비스로 전환하는 경우 추가적인 작업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필요</a:t>
            </a:r>
            <a:endParaRPr sz="15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26587" y="4956810"/>
            <a:ext cx="91440" cy="10477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46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3612" y="477432"/>
            <a:ext cx="107823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Firebase</a:t>
            </a:r>
            <a:r>
              <a:rPr dirty="0" sz="1100" spc="-35" b="0">
                <a:latin typeface="Spoqa Han Sans Neo Medium"/>
                <a:cs typeface="Spoqa Han Sans Neo Medium"/>
              </a:rPr>
              <a:t> </a:t>
            </a:r>
            <a:r>
              <a:rPr dirty="0" sz="1100" spc="-10" b="0">
                <a:latin typeface="Spoqa Han Sans Neo Medium"/>
                <a:cs typeface="Spoqa Han Sans Neo Medium"/>
              </a:rPr>
              <a:t>Pricing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80863" y="466130"/>
            <a:ext cx="565785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1431" y="1429162"/>
            <a:ext cx="56229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가격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정책: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https://firebase.google.com/pricing?hl=ko</a:t>
            </a:r>
            <a:endParaRPr sz="1500">
              <a:latin typeface="Spoqa Han Sans Neo Medium"/>
              <a:cs typeface="Spoqa Han Sans Neo Medium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2911" y="1940560"/>
            <a:ext cx="5178174" cy="320293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13280" y="4875560"/>
            <a:ext cx="7975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16395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Firebase</a:t>
            </a:r>
            <a:r>
              <a:rPr dirty="0" sz="1100" spc="-20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설정</a:t>
            </a:r>
            <a:r>
              <a:rPr dirty="0" sz="1100" spc="-1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방법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65785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6781"/>
            <a:ext cx="21291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1.</a:t>
            </a:r>
            <a:r>
              <a:rPr dirty="0" sz="1500" spc="-8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4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생성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1431" y="3598481"/>
            <a:ext cx="6129020" cy="9474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12725" indent="-200660">
              <a:lnSpc>
                <a:spcPct val="100000"/>
              </a:lnSpc>
              <a:spcBef>
                <a:spcPts val="100"/>
              </a:spcBef>
              <a:buAutoNum type="arabicPeriod" startAt="2"/>
              <a:tabLst>
                <a:tab pos="21336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설정</a:t>
            </a:r>
            <a:endParaRPr sz="15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75"/>
              </a:spcBef>
              <a:buChar char="•"/>
              <a:tabLst>
                <a:tab pos="54419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생성된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페이지에서,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"웹"을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선택하고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앱의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별칭을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입력</a:t>
            </a:r>
            <a:endParaRPr sz="14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19"/>
              </a:spcBef>
              <a:buChar char="•"/>
              <a:tabLst>
                <a:tab pos="54419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4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SDK를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추가하는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과정에서,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Firebase가</a:t>
            </a:r>
            <a:r>
              <a:rPr dirty="0" sz="14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제공하는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구성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객체를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복사</a:t>
            </a:r>
            <a:endParaRPr sz="1400">
              <a:latin typeface="Spoqa Han Sans Neo Medium"/>
              <a:cs typeface="Spoqa Han Sans Neo Medium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641" y="1752925"/>
            <a:ext cx="5423368" cy="129710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13280" y="4875560"/>
            <a:ext cx="7975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16395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Firebase</a:t>
            </a:r>
            <a:r>
              <a:rPr dirty="0" sz="1100" spc="-20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설정</a:t>
            </a:r>
            <a:r>
              <a:rPr dirty="0" sz="1100" spc="-1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방법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65785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281823"/>
            <a:ext cx="28619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3.</a:t>
            </a:r>
            <a:r>
              <a:rPr dirty="0" sz="1500" spc="-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</a:t>
            </a:r>
            <a:r>
              <a:rPr dirty="0" sz="1500" spc="-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프로젝트에</a:t>
            </a:r>
            <a:r>
              <a:rPr dirty="0" sz="1500" spc="-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설치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1431" y="2733271"/>
            <a:ext cx="268668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4.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앱에서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초기화</a:t>
            </a:r>
            <a:endParaRPr sz="1500">
              <a:latin typeface="Spoqa Han Sans Neo Medium"/>
              <a:cs typeface="Spoqa Han Sans Neo Medium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92641" y="1630857"/>
            <a:ext cx="6951345" cy="3114675"/>
            <a:chOff x="892641" y="1630857"/>
            <a:chExt cx="6951345" cy="311467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131" y="1659393"/>
              <a:ext cx="2843287" cy="55457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2641" y="3128333"/>
              <a:ext cx="3364238" cy="16170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4075" y="1630857"/>
              <a:ext cx="2739877" cy="1025856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5087685" y="1214772"/>
            <a:ext cx="25114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5.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앱에서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사용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사용자 인증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861958" y="1936728"/>
            <a:ext cx="1611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2 </a:t>
            </a:r>
            <a:r>
              <a:rPr dirty="0" sz="1400" b="1">
                <a:latin typeface="Spoqa Han Sans Neo Bold"/>
                <a:cs typeface="Spoqa Han Sans Neo Bold"/>
              </a:rPr>
              <a:t>Firebase </a:t>
            </a:r>
            <a:r>
              <a:rPr dirty="0" sz="1400" spc="-20" b="1">
                <a:latin typeface="Spoqa Han Sans Neo Bold"/>
                <a:cs typeface="Spoqa Han Sans Neo Bold"/>
              </a:rPr>
              <a:t>세팅하기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538392"/>
            <a:ext cx="8286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25" b="1">
                <a:latin typeface="Spoqa Han Sans Neo Bold"/>
                <a:cs typeface="Spoqa Han Sans Neo Bold"/>
              </a:rPr>
              <a:t>개요</a:t>
            </a:r>
            <a:endParaRPr sz="1100">
              <a:latin typeface="Spoqa Han Sans Neo Bold"/>
              <a:cs typeface="Spoqa Han Sans Neo Bold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133791" y="1658509"/>
            <a:ext cx="6001385" cy="436880"/>
            <a:chOff x="2133791" y="1658509"/>
            <a:chExt cx="6001385" cy="436880"/>
          </a:xfrm>
        </p:grpSpPr>
        <p:sp>
          <p:nvSpPr>
            <p:cNvPr id="4" name="object 4" descr=""/>
            <p:cNvSpPr/>
            <p:nvPr/>
          </p:nvSpPr>
          <p:spPr>
            <a:xfrm>
              <a:off x="2133791" y="1658509"/>
              <a:ext cx="2143760" cy="436880"/>
            </a:xfrm>
            <a:custGeom>
              <a:avLst/>
              <a:gdLst/>
              <a:ahLst/>
              <a:cxnLst/>
              <a:rect l="l" t="t" r="r" b="b"/>
              <a:pathLst>
                <a:path w="2143760" h="436880">
                  <a:moveTo>
                    <a:pt x="2071762" y="0"/>
                  </a:moveTo>
                  <a:lnTo>
                    <a:pt x="71437" y="0"/>
                  </a:lnTo>
                  <a:lnTo>
                    <a:pt x="43630" y="5613"/>
                  </a:lnTo>
                  <a:lnTo>
                    <a:pt x="20923" y="20923"/>
                  </a:lnTo>
                  <a:lnTo>
                    <a:pt x="5613" y="43630"/>
                  </a:lnTo>
                  <a:lnTo>
                    <a:pt x="0" y="71437"/>
                  </a:lnTo>
                  <a:lnTo>
                    <a:pt x="0" y="365062"/>
                  </a:lnTo>
                  <a:lnTo>
                    <a:pt x="5613" y="392869"/>
                  </a:lnTo>
                  <a:lnTo>
                    <a:pt x="20923" y="415576"/>
                  </a:lnTo>
                  <a:lnTo>
                    <a:pt x="43630" y="430886"/>
                  </a:lnTo>
                  <a:lnTo>
                    <a:pt x="71437" y="436500"/>
                  </a:lnTo>
                  <a:lnTo>
                    <a:pt x="2071762" y="436500"/>
                  </a:lnTo>
                  <a:lnTo>
                    <a:pt x="2099569" y="430886"/>
                  </a:lnTo>
                  <a:lnTo>
                    <a:pt x="2122276" y="415576"/>
                  </a:lnTo>
                  <a:lnTo>
                    <a:pt x="2137586" y="392869"/>
                  </a:lnTo>
                  <a:lnTo>
                    <a:pt x="2143199" y="365062"/>
                  </a:lnTo>
                  <a:lnTo>
                    <a:pt x="2143199" y="71437"/>
                  </a:lnTo>
                  <a:lnTo>
                    <a:pt x="2137586" y="43630"/>
                  </a:lnTo>
                  <a:lnTo>
                    <a:pt x="2122276" y="20923"/>
                  </a:lnTo>
                  <a:lnTo>
                    <a:pt x="2099569" y="5613"/>
                  </a:lnTo>
                  <a:lnTo>
                    <a:pt x="2071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77247" y="1658509"/>
              <a:ext cx="2858135" cy="436880"/>
            </a:xfrm>
            <a:custGeom>
              <a:avLst/>
              <a:gdLst/>
              <a:ahLst/>
              <a:cxnLst/>
              <a:rect l="l" t="t" r="r" b="b"/>
              <a:pathLst>
                <a:path w="2858134" h="436880">
                  <a:moveTo>
                    <a:pt x="2786362" y="0"/>
                  </a:moveTo>
                  <a:lnTo>
                    <a:pt x="71437" y="0"/>
                  </a:lnTo>
                  <a:lnTo>
                    <a:pt x="43630" y="5613"/>
                  </a:lnTo>
                  <a:lnTo>
                    <a:pt x="20923" y="20923"/>
                  </a:lnTo>
                  <a:lnTo>
                    <a:pt x="5613" y="43630"/>
                  </a:lnTo>
                  <a:lnTo>
                    <a:pt x="0" y="71437"/>
                  </a:lnTo>
                  <a:lnTo>
                    <a:pt x="0" y="365062"/>
                  </a:lnTo>
                  <a:lnTo>
                    <a:pt x="5613" y="392869"/>
                  </a:lnTo>
                  <a:lnTo>
                    <a:pt x="20923" y="415576"/>
                  </a:lnTo>
                  <a:lnTo>
                    <a:pt x="43630" y="430886"/>
                  </a:lnTo>
                  <a:lnTo>
                    <a:pt x="71437" y="436500"/>
                  </a:lnTo>
                  <a:lnTo>
                    <a:pt x="2786362" y="436500"/>
                  </a:lnTo>
                  <a:lnTo>
                    <a:pt x="2814168" y="430886"/>
                  </a:lnTo>
                  <a:lnTo>
                    <a:pt x="2836876" y="415576"/>
                  </a:lnTo>
                  <a:lnTo>
                    <a:pt x="2852185" y="392869"/>
                  </a:lnTo>
                  <a:lnTo>
                    <a:pt x="2857799" y="365062"/>
                  </a:lnTo>
                  <a:lnTo>
                    <a:pt x="2857799" y="71437"/>
                  </a:lnTo>
                  <a:lnTo>
                    <a:pt x="2852185" y="43630"/>
                  </a:lnTo>
                  <a:lnTo>
                    <a:pt x="2836876" y="20923"/>
                  </a:lnTo>
                  <a:lnTo>
                    <a:pt x="2814168" y="5613"/>
                  </a:lnTo>
                  <a:lnTo>
                    <a:pt x="2786362" y="0"/>
                  </a:lnTo>
                  <a:close/>
                </a:path>
              </a:pathLst>
            </a:custGeom>
            <a:solidFill>
              <a:srgbClr val="7391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725260" y="1776192"/>
            <a:ext cx="97409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0">
                <a:solidFill>
                  <a:srgbClr val="7391FF"/>
                </a:solidFill>
                <a:latin typeface="Spoqa Han Sans Neo Medium"/>
                <a:cs typeface="Spoqa Han Sans Neo Medium"/>
              </a:rPr>
              <a:t>프로젝트</a:t>
            </a:r>
            <a:r>
              <a:rPr dirty="0" sz="1300" spc="-50" b="0">
                <a:solidFill>
                  <a:srgbClr val="7391F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300" spc="-25" b="0">
                <a:solidFill>
                  <a:srgbClr val="7391FF"/>
                </a:solidFill>
                <a:latin typeface="Spoqa Han Sans Neo Medium"/>
                <a:cs typeface="Spoqa Han Sans Neo Medium"/>
              </a:rPr>
              <a:t>세팅</a:t>
            </a:r>
            <a:endParaRPr sz="1300">
              <a:latin typeface="Spoqa Han Sans Neo Medium"/>
              <a:cs typeface="Spoqa Han Sans Neo Medium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133791" y="2318909"/>
            <a:ext cx="6001385" cy="436880"/>
            <a:chOff x="2133791" y="2318909"/>
            <a:chExt cx="6001385" cy="436880"/>
          </a:xfrm>
        </p:grpSpPr>
        <p:sp>
          <p:nvSpPr>
            <p:cNvPr id="8" name="object 8" descr=""/>
            <p:cNvSpPr/>
            <p:nvPr/>
          </p:nvSpPr>
          <p:spPr>
            <a:xfrm>
              <a:off x="2133791" y="2318909"/>
              <a:ext cx="2143760" cy="436880"/>
            </a:xfrm>
            <a:custGeom>
              <a:avLst/>
              <a:gdLst/>
              <a:ahLst/>
              <a:cxnLst/>
              <a:rect l="l" t="t" r="r" b="b"/>
              <a:pathLst>
                <a:path w="2143760" h="436880">
                  <a:moveTo>
                    <a:pt x="2071762" y="0"/>
                  </a:moveTo>
                  <a:lnTo>
                    <a:pt x="71437" y="0"/>
                  </a:lnTo>
                  <a:lnTo>
                    <a:pt x="43630" y="5613"/>
                  </a:lnTo>
                  <a:lnTo>
                    <a:pt x="20923" y="20923"/>
                  </a:lnTo>
                  <a:lnTo>
                    <a:pt x="5613" y="43630"/>
                  </a:lnTo>
                  <a:lnTo>
                    <a:pt x="0" y="71437"/>
                  </a:lnTo>
                  <a:lnTo>
                    <a:pt x="0" y="365062"/>
                  </a:lnTo>
                  <a:lnTo>
                    <a:pt x="5613" y="392869"/>
                  </a:lnTo>
                  <a:lnTo>
                    <a:pt x="20923" y="415576"/>
                  </a:lnTo>
                  <a:lnTo>
                    <a:pt x="43630" y="430886"/>
                  </a:lnTo>
                  <a:lnTo>
                    <a:pt x="71437" y="436500"/>
                  </a:lnTo>
                  <a:lnTo>
                    <a:pt x="2071762" y="436500"/>
                  </a:lnTo>
                  <a:lnTo>
                    <a:pt x="2099569" y="430886"/>
                  </a:lnTo>
                  <a:lnTo>
                    <a:pt x="2122276" y="415576"/>
                  </a:lnTo>
                  <a:lnTo>
                    <a:pt x="2137586" y="392869"/>
                  </a:lnTo>
                  <a:lnTo>
                    <a:pt x="2143199" y="365062"/>
                  </a:lnTo>
                  <a:lnTo>
                    <a:pt x="2143199" y="71437"/>
                  </a:lnTo>
                  <a:lnTo>
                    <a:pt x="2137586" y="43630"/>
                  </a:lnTo>
                  <a:lnTo>
                    <a:pt x="2122276" y="20923"/>
                  </a:lnTo>
                  <a:lnTo>
                    <a:pt x="2099569" y="5613"/>
                  </a:lnTo>
                  <a:lnTo>
                    <a:pt x="2071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277247" y="2318909"/>
              <a:ext cx="2858135" cy="436880"/>
            </a:xfrm>
            <a:custGeom>
              <a:avLst/>
              <a:gdLst/>
              <a:ahLst/>
              <a:cxnLst/>
              <a:rect l="l" t="t" r="r" b="b"/>
              <a:pathLst>
                <a:path w="2858134" h="436880">
                  <a:moveTo>
                    <a:pt x="2786362" y="0"/>
                  </a:moveTo>
                  <a:lnTo>
                    <a:pt x="71437" y="0"/>
                  </a:lnTo>
                  <a:lnTo>
                    <a:pt x="43630" y="5613"/>
                  </a:lnTo>
                  <a:lnTo>
                    <a:pt x="20923" y="20923"/>
                  </a:lnTo>
                  <a:lnTo>
                    <a:pt x="5613" y="43630"/>
                  </a:lnTo>
                  <a:lnTo>
                    <a:pt x="0" y="71437"/>
                  </a:lnTo>
                  <a:lnTo>
                    <a:pt x="0" y="365062"/>
                  </a:lnTo>
                  <a:lnTo>
                    <a:pt x="5613" y="392869"/>
                  </a:lnTo>
                  <a:lnTo>
                    <a:pt x="20923" y="415576"/>
                  </a:lnTo>
                  <a:lnTo>
                    <a:pt x="43630" y="430886"/>
                  </a:lnTo>
                  <a:lnTo>
                    <a:pt x="71437" y="436500"/>
                  </a:lnTo>
                  <a:lnTo>
                    <a:pt x="2786362" y="436500"/>
                  </a:lnTo>
                  <a:lnTo>
                    <a:pt x="2814168" y="430886"/>
                  </a:lnTo>
                  <a:lnTo>
                    <a:pt x="2836876" y="415576"/>
                  </a:lnTo>
                  <a:lnTo>
                    <a:pt x="2852185" y="392869"/>
                  </a:lnTo>
                  <a:lnTo>
                    <a:pt x="2857799" y="365062"/>
                  </a:lnTo>
                  <a:lnTo>
                    <a:pt x="2857799" y="71437"/>
                  </a:lnTo>
                  <a:lnTo>
                    <a:pt x="2852185" y="43630"/>
                  </a:lnTo>
                  <a:lnTo>
                    <a:pt x="2836876" y="20923"/>
                  </a:lnTo>
                  <a:lnTo>
                    <a:pt x="2814168" y="5613"/>
                  </a:lnTo>
                  <a:lnTo>
                    <a:pt x="2786362" y="0"/>
                  </a:lnTo>
                  <a:close/>
                </a:path>
              </a:pathLst>
            </a:custGeom>
            <a:solidFill>
              <a:srgbClr val="7391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649314" y="2421001"/>
            <a:ext cx="11258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0">
                <a:solidFill>
                  <a:srgbClr val="7391FF"/>
                </a:solidFill>
                <a:latin typeface="Spoqa Han Sans Neo Medium"/>
                <a:cs typeface="Spoqa Han Sans Neo Medium"/>
              </a:rPr>
              <a:t>컴포넌트 </a:t>
            </a:r>
            <a:r>
              <a:rPr dirty="0" sz="1300" spc="-25" b="0">
                <a:solidFill>
                  <a:srgbClr val="7391FF"/>
                </a:solidFill>
                <a:latin typeface="Spoqa Han Sans Neo Medium"/>
                <a:cs typeface="Spoqa Han Sans Neo Medium"/>
              </a:rPr>
              <a:t>만들기</a:t>
            </a:r>
            <a:endParaRPr sz="1300">
              <a:latin typeface="Spoqa Han Sans Neo Medium"/>
              <a:cs typeface="Spoqa Han Sans Neo Medium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133791" y="2979309"/>
            <a:ext cx="6001385" cy="436880"/>
            <a:chOff x="2133791" y="2979309"/>
            <a:chExt cx="6001385" cy="436880"/>
          </a:xfrm>
        </p:grpSpPr>
        <p:sp>
          <p:nvSpPr>
            <p:cNvPr id="12" name="object 12" descr=""/>
            <p:cNvSpPr/>
            <p:nvPr/>
          </p:nvSpPr>
          <p:spPr>
            <a:xfrm>
              <a:off x="2133791" y="2979309"/>
              <a:ext cx="2143760" cy="436880"/>
            </a:xfrm>
            <a:custGeom>
              <a:avLst/>
              <a:gdLst/>
              <a:ahLst/>
              <a:cxnLst/>
              <a:rect l="l" t="t" r="r" b="b"/>
              <a:pathLst>
                <a:path w="2143760" h="436879">
                  <a:moveTo>
                    <a:pt x="2071762" y="0"/>
                  </a:moveTo>
                  <a:lnTo>
                    <a:pt x="71437" y="0"/>
                  </a:lnTo>
                  <a:lnTo>
                    <a:pt x="43630" y="5613"/>
                  </a:lnTo>
                  <a:lnTo>
                    <a:pt x="20923" y="20923"/>
                  </a:lnTo>
                  <a:lnTo>
                    <a:pt x="5613" y="43630"/>
                  </a:lnTo>
                  <a:lnTo>
                    <a:pt x="0" y="71437"/>
                  </a:lnTo>
                  <a:lnTo>
                    <a:pt x="0" y="365062"/>
                  </a:lnTo>
                  <a:lnTo>
                    <a:pt x="5613" y="392869"/>
                  </a:lnTo>
                  <a:lnTo>
                    <a:pt x="20923" y="415576"/>
                  </a:lnTo>
                  <a:lnTo>
                    <a:pt x="43630" y="430886"/>
                  </a:lnTo>
                  <a:lnTo>
                    <a:pt x="71437" y="436500"/>
                  </a:lnTo>
                  <a:lnTo>
                    <a:pt x="2071762" y="436500"/>
                  </a:lnTo>
                  <a:lnTo>
                    <a:pt x="2099569" y="430886"/>
                  </a:lnTo>
                  <a:lnTo>
                    <a:pt x="2122276" y="415576"/>
                  </a:lnTo>
                  <a:lnTo>
                    <a:pt x="2137586" y="392869"/>
                  </a:lnTo>
                  <a:lnTo>
                    <a:pt x="2143199" y="365062"/>
                  </a:lnTo>
                  <a:lnTo>
                    <a:pt x="2143199" y="71437"/>
                  </a:lnTo>
                  <a:lnTo>
                    <a:pt x="2137586" y="43630"/>
                  </a:lnTo>
                  <a:lnTo>
                    <a:pt x="2122276" y="20923"/>
                  </a:lnTo>
                  <a:lnTo>
                    <a:pt x="2099569" y="5613"/>
                  </a:lnTo>
                  <a:lnTo>
                    <a:pt x="2071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277247" y="2979309"/>
              <a:ext cx="2858135" cy="436880"/>
            </a:xfrm>
            <a:custGeom>
              <a:avLst/>
              <a:gdLst/>
              <a:ahLst/>
              <a:cxnLst/>
              <a:rect l="l" t="t" r="r" b="b"/>
              <a:pathLst>
                <a:path w="2858134" h="436879">
                  <a:moveTo>
                    <a:pt x="2786362" y="0"/>
                  </a:moveTo>
                  <a:lnTo>
                    <a:pt x="71437" y="0"/>
                  </a:lnTo>
                  <a:lnTo>
                    <a:pt x="43630" y="5613"/>
                  </a:lnTo>
                  <a:lnTo>
                    <a:pt x="20923" y="20923"/>
                  </a:lnTo>
                  <a:lnTo>
                    <a:pt x="5613" y="43630"/>
                  </a:lnTo>
                  <a:lnTo>
                    <a:pt x="0" y="71437"/>
                  </a:lnTo>
                  <a:lnTo>
                    <a:pt x="0" y="365062"/>
                  </a:lnTo>
                  <a:lnTo>
                    <a:pt x="5613" y="392869"/>
                  </a:lnTo>
                  <a:lnTo>
                    <a:pt x="20923" y="415576"/>
                  </a:lnTo>
                  <a:lnTo>
                    <a:pt x="43630" y="430886"/>
                  </a:lnTo>
                  <a:lnTo>
                    <a:pt x="71437" y="436500"/>
                  </a:lnTo>
                  <a:lnTo>
                    <a:pt x="2786362" y="436500"/>
                  </a:lnTo>
                  <a:lnTo>
                    <a:pt x="2814168" y="430886"/>
                  </a:lnTo>
                  <a:lnTo>
                    <a:pt x="2836876" y="415576"/>
                  </a:lnTo>
                  <a:lnTo>
                    <a:pt x="2852185" y="392869"/>
                  </a:lnTo>
                  <a:lnTo>
                    <a:pt x="2857799" y="365062"/>
                  </a:lnTo>
                  <a:lnTo>
                    <a:pt x="2857799" y="71437"/>
                  </a:lnTo>
                  <a:lnTo>
                    <a:pt x="2852185" y="43630"/>
                  </a:lnTo>
                  <a:lnTo>
                    <a:pt x="2836876" y="20923"/>
                  </a:lnTo>
                  <a:lnTo>
                    <a:pt x="2814168" y="5613"/>
                  </a:lnTo>
                  <a:lnTo>
                    <a:pt x="2786362" y="0"/>
                  </a:lnTo>
                  <a:close/>
                </a:path>
              </a:pathLst>
            </a:custGeom>
            <a:solidFill>
              <a:srgbClr val="7391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539357" y="3090405"/>
            <a:ext cx="13455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0">
                <a:solidFill>
                  <a:srgbClr val="7391FF"/>
                </a:solidFill>
                <a:latin typeface="Spoqa Han Sans Neo Medium"/>
                <a:cs typeface="Spoqa Han Sans Neo Medium"/>
              </a:rPr>
              <a:t>사용자 인증, </a:t>
            </a:r>
            <a:r>
              <a:rPr dirty="0" sz="1300" spc="-20" b="0">
                <a:solidFill>
                  <a:srgbClr val="7391FF"/>
                </a:solidFill>
                <a:latin typeface="Spoqa Han Sans Neo Medium"/>
                <a:cs typeface="Spoqa Han Sans Neo Medium"/>
              </a:rPr>
              <a:t>CRUD</a:t>
            </a:r>
            <a:endParaRPr sz="1300">
              <a:latin typeface="Spoqa Han Sans Neo Medium"/>
              <a:cs typeface="Spoqa Han Sans Neo Medium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133791" y="1820546"/>
            <a:ext cx="6001385" cy="2256155"/>
            <a:chOff x="2133791" y="1820546"/>
            <a:chExt cx="6001385" cy="2256155"/>
          </a:xfrm>
        </p:grpSpPr>
        <p:sp>
          <p:nvSpPr>
            <p:cNvPr id="16" name="object 16" descr=""/>
            <p:cNvSpPr/>
            <p:nvPr/>
          </p:nvSpPr>
          <p:spPr>
            <a:xfrm>
              <a:off x="2133791" y="3639709"/>
              <a:ext cx="2143760" cy="436880"/>
            </a:xfrm>
            <a:custGeom>
              <a:avLst/>
              <a:gdLst/>
              <a:ahLst/>
              <a:cxnLst/>
              <a:rect l="l" t="t" r="r" b="b"/>
              <a:pathLst>
                <a:path w="2143760" h="436879">
                  <a:moveTo>
                    <a:pt x="2071762" y="0"/>
                  </a:moveTo>
                  <a:lnTo>
                    <a:pt x="71437" y="0"/>
                  </a:lnTo>
                  <a:lnTo>
                    <a:pt x="43630" y="5613"/>
                  </a:lnTo>
                  <a:lnTo>
                    <a:pt x="20923" y="20923"/>
                  </a:lnTo>
                  <a:lnTo>
                    <a:pt x="5613" y="43630"/>
                  </a:lnTo>
                  <a:lnTo>
                    <a:pt x="0" y="71437"/>
                  </a:lnTo>
                  <a:lnTo>
                    <a:pt x="0" y="365062"/>
                  </a:lnTo>
                  <a:lnTo>
                    <a:pt x="5613" y="392869"/>
                  </a:lnTo>
                  <a:lnTo>
                    <a:pt x="20923" y="415576"/>
                  </a:lnTo>
                  <a:lnTo>
                    <a:pt x="43630" y="430886"/>
                  </a:lnTo>
                  <a:lnTo>
                    <a:pt x="71437" y="436500"/>
                  </a:lnTo>
                  <a:lnTo>
                    <a:pt x="2071762" y="436500"/>
                  </a:lnTo>
                  <a:lnTo>
                    <a:pt x="2099569" y="430886"/>
                  </a:lnTo>
                  <a:lnTo>
                    <a:pt x="2122276" y="415576"/>
                  </a:lnTo>
                  <a:lnTo>
                    <a:pt x="2137586" y="392869"/>
                  </a:lnTo>
                  <a:lnTo>
                    <a:pt x="2143199" y="365062"/>
                  </a:lnTo>
                  <a:lnTo>
                    <a:pt x="2143199" y="71437"/>
                  </a:lnTo>
                  <a:lnTo>
                    <a:pt x="2137586" y="43630"/>
                  </a:lnTo>
                  <a:lnTo>
                    <a:pt x="2122276" y="20923"/>
                  </a:lnTo>
                  <a:lnTo>
                    <a:pt x="2099569" y="5613"/>
                  </a:lnTo>
                  <a:lnTo>
                    <a:pt x="2071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277247" y="3639709"/>
              <a:ext cx="2858135" cy="436880"/>
            </a:xfrm>
            <a:custGeom>
              <a:avLst/>
              <a:gdLst/>
              <a:ahLst/>
              <a:cxnLst/>
              <a:rect l="l" t="t" r="r" b="b"/>
              <a:pathLst>
                <a:path w="2858134" h="436879">
                  <a:moveTo>
                    <a:pt x="2786362" y="0"/>
                  </a:moveTo>
                  <a:lnTo>
                    <a:pt x="71437" y="0"/>
                  </a:lnTo>
                  <a:lnTo>
                    <a:pt x="43630" y="5613"/>
                  </a:lnTo>
                  <a:lnTo>
                    <a:pt x="20923" y="20923"/>
                  </a:lnTo>
                  <a:lnTo>
                    <a:pt x="5613" y="43630"/>
                  </a:lnTo>
                  <a:lnTo>
                    <a:pt x="0" y="71437"/>
                  </a:lnTo>
                  <a:lnTo>
                    <a:pt x="0" y="365062"/>
                  </a:lnTo>
                  <a:lnTo>
                    <a:pt x="5613" y="392869"/>
                  </a:lnTo>
                  <a:lnTo>
                    <a:pt x="20923" y="415576"/>
                  </a:lnTo>
                  <a:lnTo>
                    <a:pt x="43630" y="430886"/>
                  </a:lnTo>
                  <a:lnTo>
                    <a:pt x="71437" y="436500"/>
                  </a:lnTo>
                  <a:lnTo>
                    <a:pt x="2786362" y="436500"/>
                  </a:lnTo>
                  <a:lnTo>
                    <a:pt x="2814168" y="430886"/>
                  </a:lnTo>
                  <a:lnTo>
                    <a:pt x="2836876" y="415576"/>
                  </a:lnTo>
                  <a:lnTo>
                    <a:pt x="2852185" y="392869"/>
                  </a:lnTo>
                  <a:lnTo>
                    <a:pt x="2857799" y="365062"/>
                  </a:lnTo>
                  <a:lnTo>
                    <a:pt x="2857799" y="71437"/>
                  </a:lnTo>
                  <a:lnTo>
                    <a:pt x="2852185" y="43630"/>
                  </a:lnTo>
                  <a:lnTo>
                    <a:pt x="2836876" y="20923"/>
                  </a:lnTo>
                  <a:lnTo>
                    <a:pt x="2814168" y="5613"/>
                  </a:lnTo>
                  <a:lnTo>
                    <a:pt x="2786362" y="0"/>
                  </a:lnTo>
                  <a:close/>
                </a:path>
              </a:pathLst>
            </a:custGeom>
            <a:solidFill>
              <a:srgbClr val="739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4331" y="1820546"/>
              <a:ext cx="976313" cy="11227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4331" y="2480946"/>
              <a:ext cx="976313" cy="11227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4331" y="3141346"/>
              <a:ext cx="976313" cy="11227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4331" y="3801747"/>
              <a:ext cx="976313" cy="112274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2555619" y="3744438"/>
            <a:ext cx="131318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0">
                <a:solidFill>
                  <a:srgbClr val="7391FF"/>
                </a:solidFill>
                <a:latin typeface="Spoqa Han Sans Neo Medium"/>
                <a:cs typeface="Spoqa Han Sans Neo Medium"/>
              </a:rPr>
              <a:t>다크모드, </a:t>
            </a:r>
            <a:r>
              <a:rPr dirty="0" sz="1300" spc="-20" b="0">
                <a:solidFill>
                  <a:srgbClr val="7391FF"/>
                </a:solidFill>
                <a:latin typeface="Spoqa Han Sans Neo Medium"/>
                <a:cs typeface="Spoqa Han Sans Neo Medium"/>
              </a:rPr>
              <a:t>댓글기능</a:t>
            </a:r>
            <a:endParaRPr sz="1300">
              <a:latin typeface="Spoqa Han Sans Neo Medium"/>
              <a:cs typeface="Spoqa Han Sans Neo Medium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957893" y="1776082"/>
            <a:ext cx="15100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CRA로 리액트 앱 </a:t>
            </a:r>
            <a:r>
              <a:rPr dirty="0" sz="13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세팅</a:t>
            </a:r>
            <a:endParaRPr sz="1300">
              <a:latin typeface="Spoqa Han Sans Neo Regular"/>
              <a:cs typeface="Spoqa Han Sans Neo Regular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374570" y="2434513"/>
            <a:ext cx="267716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기본</a:t>
            </a:r>
            <a:r>
              <a:rPr dirty="0" sz="11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레이아웃</a:t>
            </a:r>
            <a:r>
              <a:rPr dirty="0" sz="11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및</a:t>
            </a:r>
            <a:r>
              <a:rPr dirty="0" sz="11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상세</a:t>
            </a:r>
            <a:r>
              <a:rPr dirty="0" sz="11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컴포넌트,</a:t>
            </a:r>
            <a:r>
              <a:rPr dirty="0" sz="11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CSS</a:t>
            </a:r>
            <a:r>
              <a:rPr dirty="0" sz="11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스타일링</a:t>
            </a:r>
            <a:endParaRPr sz="1100">
              <a:latin typeface="Spoqa Han Sans Neo Regular"/>
              <a:cs typeface="Spoqa Han Sans Neo Regular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5473198" y="3104028"/>
            <a:ext cx="24796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React</a:t>
            </a:r>
            <a:r>
              <a:rPr dirty="0" sz="11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+</a:t>
            </a:r>
            <a:r>
              <a:rPr dirty="0" sz="11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Firebase로</a:t>
            </a:r>
            <a:r>
              <a:rPr dirty="0" sz="11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CRUD</a:t>
            </a:r>
            <a:r>
              <a:rPr dirty="0" sz="11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및</a:t>
            </a:r>
            <a:r>
              <a:rPr dirty="0" sz="11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사용자</a:t>
            </a:r>
            <a:r>
              <a:rPr dirty="0" sz="1100" spc="-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1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인증</a:t>
            </a:r>
            <a:endParaRPr sz="1100">
              <a:latin typeface="Spoqa Han Sans Neo Regular"/>
              <a:cs typeface="Spoqa Han Sans Neo Regular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5444089" y="3767883"/>
            <a:ext cx="25380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Context</a:t>
            </a:r>
            <a:r>
              <a:rPr dirty="0" sz="10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000">
                <a:solidFill>
                  <a:srgbClr val="FFFFFF"/>
                </a:solidFill>
                <a:latin typeface="Spoqa Han Sans Neo Regular"/>
                <a:cs typeface="Spoqa Han Sans Neo Regular"/>
              </a:rPr>
              <a:t>API로</a:t>
            </a: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0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다크모드,</a:t>
            </a: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0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Firestore로</a:t>
            </a: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0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댓글</a:t>
            </a: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000" spc="-35">
                <a:solidFill>
                  <a:srgbClr val="FFFFFF"/>
                </a:solidFill>
                <a:latin typeface="Spoqa Han Sans Neo Regular"/>
                <a:cs typeface="Spoqa Han Sans Neo Regular"/>
              </a:rPr>
              <a:t>구현</a:t>
            </a:r>
            <a:endParaRPr sz="1000">
              <a:latin typeface="Spoqa Han Sans Neo Regular"/>
              <a:cs typeface="Spoqa Han Sans Neo Regular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068191" y="2124537"/>
            <a:ext cx="942340" cy="2644140"/>
            <a:chOff x="1068191" y="2124537"/>
            <a:chExt cx="942340" cy="2644140"/>
          </a:xfrm>
        </p:grpSpPr>
        <p:sp>
          <p:nvSpPr>
            <p:cNvPr id="28" name="object 28" descr=""/>
            <p:cNvSpPr/>
            <p:nvPr/>
          </p:nvSpPr>
          <p:spPr>
            <a:xfrm>
              <a:off x="1068191" y="4133819"/>
              <a:ext cx="942340" cy="635000"/>
            </a:xfrm>
            <a:custGeom>
              <a:avLst/>
              <a:gdLst/>
              <a:ahLst/>
              <a:cxnLst/>
              <a:rect l="l" t="t" r="r" b="b"/>
              <a:pathLst>
                <a:path w="942339" h="635000">
                  <a:moveTo>
                    <a:pt x="0" y="634621"/>
                  </a:moveTo>
                  <a:lnTo>
                    <a:pt x="942300" y="634621"/>
                  </a:lnTo>
                  <a:lnTo>
                    <a:pt x="942300" y="0"/>
                  </a:lnTo>
                  <a:lnTo>
                    <a:pt x="0" y="0"/>
                  </a:lnTo>
                  <a:lnTo>
                    <a:pt x="0" y="634621"/>
                  </a:lnTo>
                  <a:close/>
                </a:path>
              </a:pathLst>
            </a:custGeom>
            <a:solidFill>
              <a:srgbClr val="7391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068184" y="2127897"/>
              <a:ext cx="942340" cy="2171700"/>
            </a:xfrm>
            <a:custGeom>
              <a:avLst/>
              <a:gdLst/>
              <a:ahLst/>
              <a:cxnLst/>
              <a:rect l="l" t="t" r="r" b="b"/>
              <a:pathLst>
                <a:path w="942339" h="2171700">
                  <a:moveTo>
                    <a:pt x="942301" y="0"/>
                  </a:moveTo>
                  <a:lnTo>
                    <a:pt x="0" y="0"/>
                  </a:lnTo>
                  <a:lnTo>
                    <a:pt x="0" y="2005926"/>
                  </a:lnTo>
                  <a:lnTo>
                    <a:pt x="32004" y="2005926"/>
                  </a:lnTo>
                  <a:lnTo>
                    <a:pt x="471157" y="2171077"/>
                  </a:lnTo>
                  <a:lnTo>
                    <a:pt x="910285" y="2005926"/>
                  </a:lnTo>
                  <a:lnTo>
                    <a:pt x="942301" y="2005926"/>
                  </a:lnTo>
                  <a:lnTo>
                    <a:pt x="942301" y="0"/>
                  </a:lnTo>
                  <a:close/>
                </a:path>
              </a:pathLst>
            </a:custGeom>
            <a:solidFill>
              <a:srgbClr val="ABB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068218" y="2124537"/>
              <a:ext cx="942340" cy="177800"/>
            </a:xfrm>
            <a:custGeom>
              <a:avLst/>
              <a:gdLst/>
              <a:ahLst/>
              <a:cxnLst/>
              <a:rect l="l" t="t" r="r" b="b"/>
              <a:pathLst>
                <a:path w="942339" h="177800">
                  <a:moveTo>
                    <a:pt x="942245" y="0"/>
                  </a:moveTo>
                  <a:lnTo>
                    <a:pt x="0" y="0"/>
                  </a:lnTo>
                  <a:lnTo>
                    <a:pt x="471122" y="177173"/>
                  </a:lnTo>
                  <a:lnTo>
                    <a:pt x="942245" y="0"/>
                  </a:lnTo>
                  <a:close/>
                </a:path>
              </a:pathLst>
            </a:custGeom>
            <a:solidFill>
              <a:srgbClr val="C8D7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 descr=""/>
          <p:cNvSpPr txBox="1"/>
          <p:nvPr/>
        </p:nvSpPr>
        <p:spPr>
          <a:xfrm>
            <a:off x="1068191" y="1568495"/>
            <a:ext cx="942340" cy="559435"/>
          </a:xfrm>
          <a:prstGeom prst="rect">
            <a:avLst/>
          </a:prstGeom>
          <a:solidFill>
            <a:srgbClr val="C8D7FF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세팅</a:t>
            </a:r>
            <a:endParaRPr sz="1200">
              <a:latin typeface="Spoqa Han Sans Neo Regular"/>
              <a:cs typeface="Spoqa Han Sans Neo Regular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1068191" y="2127897"/>
            <a:ext cx="942340" cy="20059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Times New Roman"/>
              <a:cs typeface="Times New Roman"/>
            </a:endParaRPr>
          </a:p>
          <a:p>
            <a:pPr algn="ctr" marL="330835" marR="323215">
              <a:lnSpc>
                <a:spcPct val="125000"/>
              </a:lnSpc>
            </a:pPr>
            <a:r>
              <a:rPr dirty="0" sz="12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기능 구현</a:t>
            </a:r>
            <a:endParaRPr sz="1200">
              <a:latin typeface="Spoqa Han Sans Neo Regular"/>
              <a:cs typeface="Spoqa Han Sans Neo Regular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1068191" y="4133819"/>
            <a:ext cx="942340" cy="635000"/>
          </a:xfrm>
          <a:prstGeom prst="rect">
            <a:avLst/>
          </a:prstGeom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260350">
              <a:lnSpc>
                <a:spcPct val="100000"/>
              </a:lnSpc>
              <a:spcBef>
                <a:spcPts val="5"/>
              </a:spcBef>
            </a:pPr>
            <a:r>
              <a:rPr dirty="0" sz="12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마무리</a:t>
            </a:r>
            <a:endParaRPr sz="1200">
              <a:latin typeface="Spoqa Han Sans Neo Regular"/>
              <a:cs typeface="Spoqa Han Sans Neo Regular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7880863" y="466130"/>
            <a:ext cx="60960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ts val="1200"/>
              </a:lnSpc>
              <a:spcBef>
                <a:spcPts val="1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프로젝트 </a:t>
            </a:r>
            <a:r>
              <a:rPr dirty="0" sz="800" spc="-35">
                <a:solidFill>
                  <a:srgbClr val="FFFFFF"/>
                </a:solidFill>
                <a:latin typeface="Spoqa Han Sans Neo Regular"/>
                <a:cs typeface="Spoqa Han Sans Neo Regular"/>
              </a:rPr>
              <a:t>개요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및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목적</a:t>
            </a:r>
            <a:endParaRPr sz="800">
              <a:latin typeface="Spoqa Han Sans Neo Regular"/>
              <a:cs typeface="Spoqa Han Sans Neo Regular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2131902" y="4318839"/>
            <a:ext cx="6001385" cy="436880"/>
            <a:chOff x="2131902" y="4318839"/>
            <a:chExt cx="6001385" cy="436880"/>
          </a:xfrm>
        </p:grpSpPr>
        <p:sp>
          <p:nvSpPr>
            <p:cNvPr id="36" name="object 36" descr=""/>
            <p:cNvSpPr/>
            <p:nvPr/>
          </p:nvSpPr>
          <p:spPr>
            <a:xfrm>
              <a:off x="2131902" y="4318839"/>
              <a:ext cx="2143760" cy="436880"/>
            </a:xfrm>
            <a:custGeom>
              <a:avLst/>
              <a:gdLst/>
              <a:ahLst/>
              <a:cxnLst/>
              <a:rect l="l" t="t" r="r" b="b"/>
              <a:pathLst>
                <a:path w="2143760" h="436879">
                  <a:moveTo>
                    <a:pt x="2071762" y="0"/>
                  </a:moveTo>
                  <a:lnTo>
                    <a:pt x="71437" y="0"/>
                  </a:lnTo>
                  <a:lnTo>
                    <a:pt x="43630" y="5613"/>
                  </a:lnTo>
                  <a:lnTo>
                    <a:pt x="20923" y="20923"/>
                  </a:lnTo>
                  <a:lnTo>
                    <a:pt x="5613" y="43630"/>
                  </a:lnTo>
                  <a:lnTo>
                    <a:pt x="0" y="71437"/>
                  </a:lnTo>
                  <a:lnTo>
                    <a:pt x="0" y="365062"/>
                  </a:lnTo>
                  <a:lnTo>
                    <a:pt x="5613" y="392869"/>
                  </a:lnTo>
                  <a:lnTo>
                    <a:pt x="20923" y="415576"/>
                  </a:lnTo>
                  <a:lnTo>
                    <a:pt x="43630" y="430886"/>
                  </a:lnTo>
                  <a:lnTo>
                    <a:pt x="71437" y="436500"/>
                  </a:lnTo>
                  <a:lnTo>
                    <a:pt x="2071762" y="436500"/>
                  </a:lnTo>
                  <a:lnTo>
                    <a:pt x="2099569" y="430886"/>
                  </a:lnTo>
                  <a:lnTo>
                    <a:pt x="2122276" y="415576"/>
                  </a:lnTo>
                  <a:lnTo>
                    <a:pt x="2137586" y="392869"/>
                  </a:lnTo>
                  <a:lnTo>
                    <a:pt x="2143199" y="365062"/>
                  </a:lnTo>
                  <a:lnTo>
                    <a:pt x="2143199" y="71437"/>
                  </a:lnTo>
                  <a:lnTo>
                    <a:pt x="2137586" y="43630"/>
                  </a:lnTo>
                  <a:lnTo>
                    <a:pt x="2122276" y="20923"/>
                  </a:lnTo>
                  <a:lnTo>
                    <a:pt x="2099569" y="5613"/>
                  </a:lnTo>
                  <a:lnTo>
                    <a:pt x="20717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275357" y="4318839"/>
              <a:ext cx="2858135" cy="436880"/>
            </a:xfrm>
            <a:custGeom>
              <a:avLst/>
              <a:gdLst/>
              <a:ahLst/>
              <a:cxnLst/>
              <a:rect l="l" t="t" r="r" b="b"/>
              <a:pathLst>
                <a:path w="2858134" h="436879">
                  <a:moveTo>
                    <a:pt x="2786363" y="0"/>
                  </a:moveTo>
                  <a:lnTo>
                    <a:pt x="71437" y="0"/>
                  </a:lnTo>
                  <a:lnTo>
                    <a:pt x="43630" y="5613"/>
                  </a:lnTo>
                  <a:lnTo>
                    <a:pt x="20923" y="20923"/>
                  </a:lnTo>
                  <a:lnTo>
                    <a:pt x="5613" y="43630"/>
                  </a:lnTo>
                  <a:lnTo>
                    <a:pt x="0" y="71437"/>
                  </a:lnTo>
                  <a:lnTo>
                    <a:pt x="0" y="365062"/>
                  </a:lnTo>
                  <a:lnTo>
                    <a:pt x="5613" y="392869"/>
                  </a:lnTo>
                  <a:lnTo>
                    <a:pt x="20923" y="415576"/>
                  </a:lnTo>
                  <a:lnTo>
                    <a:pt x="43630" y="430886"/>
                  </a:lnTo>
                  <a:lnTo>
                    <a:pt x="71437" y="436500"/>
                  </a:lnTo>
                  <a:lnTo>
                    <a:pt x="2786363" y="436500"/>
                  </a:lnTo>
                  <a:lnTo>
                    <a:pt x="2814170" y="430886"/>
                  </a:lnTo>
                  <a:lnTo>
                    <a:pt x="2836877" y="415576"/>
                  </a:lnTo>
                  <a:lnTo>
                    <a:pt x="2852187" y="392869"/>
                  </a:lnTo>
                  <a:lnTo>
                    <a:pt x="2857800" y="365062"/>
                  </a:lnTo>
                  <a:lnTo>
                    <a:pt x="2857800" y="71437"/>
                  </a:lnTo>
                  <a:lnTo>
                    <a:pt x="2852187" y="43630"/>
                  </a:lnTo>
                  <a:lnTo>
                    <a:pt x="2836877" y="20923"/>
                  </a:lnTo>
                  <a:lnTo>
                    <a:pt x="2814170" y="5613"/>
                  </a:lnTo>
                  <a:lnTo>
                    <a:pt x="2786363" y="0"/>
                  </a:lnTo>
                  <a:close/>
                </a:path>
              </a:pathLst>
            </a:custGeom>
            <a:solidFill>
              <a:srgbClr val="7391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2441" y="4480877"/>
              <a:ext cx="976313" cy="112274"/>
            </a:xfrm>
            <a:prstGeom prst="rect">
              <a:avLst/>
            </a:prstGeom>
          </p:spPr>
        </p:pic>
      </p:grpSp>
      <p:sp>
        <p:nvSpPr>
          <p:cNvPr id="39" name="object 39" descr=""/>
          <p:cNvSpPr txBox="1"/>
          <p:nvPr/>
        </p:nvSpPr>
        <p:spPr>
          <a:xfrm>
            <a:off x="3045645" y="4423568"/>
            <a:ext cx="32956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25" b="0">
                <a:solidFill>
                  <a:srgbClr val="7391FF"/>
                </a:solidFill>
                <a:latin typeface="Spoqa Han Sans Neo Medium"/>
                <a:cs typeface="Spoqa Han Sans Neo Medium"/>
              </a:rPr>
              <a:t>배포</a:t>
            </a:r>
            <a:endParaRPr sz="1300">
              <a:latin typeface="Spoqa Han Sans Neo Medium"/>
              <a:cs typeface="Spoqa Han Sans Neo Medium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5902461" y="4427150"/>
            <a:ext cx="16173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12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2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CLI로</a:t>
            </a:r>
            <a:r>
              <a:rPr dirty="0" sz="12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2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배포하기</a:t>
            </a:r>
            <a:endParaRPr sz="1200">
              <a:latin typeface="Spoqa Han Sans Neo Regular"/>
              <a:cs typeface="Spoqa Han Sans Neo Regula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사용자 인증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584945" y="1936728"/>
            <a:ext cx="188848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3 </a:t>
            </a:r>
            <a:r>
              <a:rPr dirty="0" sz="1400" b="1">
                <a:latin typeface="Spoqa Han Sans Neo Bold"/>
                <a:cs typeface="Spoqa Han Sans Neo Bold"/>
              </a:rPr>
              <a:t>로그인 페이지 </a:t>
            </a:r>
            <a:r>
              <a:rPr dirty="0" sz="1400" spc="-20" b="1">
                <a:latin typeface="Spoqa Han Sans Neo Bold"/>
                <a:cs typeface="Spoqa Han Sans Neo Bold"/>
              </a:rPr>
              <a:t>세팅하기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사용자 인증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845600" y="1936728"/>
            <a:ext cx="162813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4</a:t>
            </a:r>
            <a:r>
              <a:rPr dirty="0" sz="1400" spc="-1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Firebase </a:t>
            </a:r>
            <a:r>
              <a:rPr dirty="0" sz="1400" spc="-10" b="1">
                <a:latin typeface="Spoqa Han Sans Neo Bold"/>
                <a:cs typeface="Spoqa Han Sans Neo Bold"/>
              </a:rPr>
              <a:t>Auth란?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13093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Firebase</a:t>
            </a:r>
            <a:r>
              <a:rPr dirty="0" sz="1100" spc="-35" b="0">
                <a:latin typeface="Spoqa Han Sans Neo Medium"/>
                <a:cs typeface="Spoqa Han Sans Neo Medium"/>
              </a:rPr>
              <a:t> </a:t>
            </a:r>
            <a:r>
              <a:rPr dirty="0" sz="1100" spc="-10" b="0">
                <a:latin typeface="Spoqa Han Sans Neo Medium"/>
                <a:cs typeface="Spoqa Han Sans Neo Medium"/>
              </a:rPr>
              <a:t>Auth란?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1153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4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Auth란?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293431"/>
            <a:ext cx="7141845" cy="183515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150"/>
              </a:spcBef>
              <a:buFont typeface="Spoqa Han Sans Neo Medium"/>
              <a:buChar char="•"/>
              <a:tabLst>
                <a:tab pos="18351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Firebase</a:t>
            </a:r>
            <a:r>
              <a:rPr dirty="0" sz="15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Authentication:</a:t>
            </a:r>
            <a:r>
              <a:rPr dirty="0" sz="1500" spc="-1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쉽게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구현할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있도록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돕는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서비스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이메일과 비밀번호 인증, 소셜 미디어 인증, 전화번호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정보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안전하게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저장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정보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변경시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실시간으로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앱에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업데이트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 이메일 전송, 비밀번호 재설정 이메일 전송 등의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기능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3280" y="4875560"/>
            <a:ext cx="25622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https://firebase.google.com/products/auth?hl=ko</a:t>
            </a:r>
            <a:endParaRPr sz="600">
              <a:latin typeface="Spoqa Han Sans Neo Regular"/>
              <a:cs typeface="Spoqa Han Sans Neo Regular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7644" y="3386644"/>
            <a:ext cx="4288711" cy="1303538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22174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Firebase</a:t>
            </a:r>
            <a:r>
              <a:rPr dirty="0" sz="1100" spc="-2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Auth</a:t>
            </a:r>
            <a:r>
              <a:rPr dirty="0" sz="1100" spc="-20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장점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1153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4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Auth란?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293431"/>
            <a:ext cx="4030345" cy="328295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150"/>
              </a:spcBef>
              <a:buChar char="•"/>
              <a:tabLst>
                <a:tab pos="183515" algn="l"/>
              </a:tabLst>
            </a:pP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편의성: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복잡한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과정을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Firebase가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대신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처리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클라이언트 사이드 개발에만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집중</a:t>
            </a:r>
            <a:endParaRPr sz="15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050"/>
              </a:spcBef>
              <a:buChar char="•"/>
              <a:tabLst>
                <a:tab pos="18351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소셜 미디어 계정 </a:t>
            </a: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인증: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OAuth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2.0과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OpenID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Connect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지원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각종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소셜 미디어 계정 이용한 인증 쉽게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구현</a:t>
            </a:r>
            <a:endParaRPr sz="15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050"/>
              </a:spcBef>
              <a:buChar char="•"/>
              <a:tabLst>
                <a:tab pos="183515" algn="l"/>
              </a:tabLst>
            </a:pP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보안: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사용자의 비밀번호 안전하게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암호화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HTTPS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이용해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전송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보안</a:t>
            </a:r>
            <a:endParaRPr sz="15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22174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Firebase</a:t>
            </a:r>
            <a:r>
              <a:rPr dirty="0" sz="1100" spc="-2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Auth</a:t>
            </a:r>
            <a:r>
              <a:rPr dirty="0" sz="1100" spc="-20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장점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1153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4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Auth란?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6781"/>
            <a:ext cx="37541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언제</a:t>
            </a:r>
            <a:r>
              <a:rPr dirty="0" sz="1500" spc="-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Authentication을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사용할까?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14622" y="1931937"/>
            <a:ext cx="12903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로그인</a:t>
            </a:r>
            <a:r>
              <a:rPr dirty="0" sz="1500" spc="-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시스템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955510" y="1931937"/>
            <a:ext cx="18586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프로필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시스템</a:t>
            </a:r>
            <a:endParaRPr sz="1500">
              <a:latin typeface="Spoqa Han Sans Neo Medium"/>
              <a:cs typeface="Spoqa Han Sans Neo Medium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895292" y="2267891"/>
            <a:ext cx="6129020" cy="2616200"/>
            <a:chOff x="1895292" y="2267891"/>
            <a:chExt cx="6129020" cy="261620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292" y="2267891"/>
              <a:ext cx="1845830" cy="261603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1341" y="2370691"/>
              <a:ext cx="2792973" cy="2410437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22174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Firebase</a:t>
            </a:r>
            <a:r>
              <a:rPr dirty="0" sz="1100" spc="-2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Auth</a:t>
            </a:r>
            <a:r>
              <a:rPr dirty="0" sz="1100" spc="-20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세팅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1153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4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Auth란?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6781"/>
            <a:ext cx="58051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1.</a:t>
            </a:r>
            <a:r>
              <a:rPr dirty="0" sz="1500" spc="-6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생성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&amp;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SDK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추가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(이전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강의에서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완료)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1431" y="2150681"/>
            <a:ext cx="156083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2.</a:t>
            </a:r>
            <a:r>
              <a:rPr dirty="0" sz="1500" spc="-7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초기화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25189" y="2148757"/>
            <a:ext cx="28879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3.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Authentication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서비스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불러오기</a:t>
            </a:r>
            <a:endParaRPr sz="1500">
              <a:latin typeface="Spoqa Han Sans Neo Medium"/>
              <a:cs typeface="Spoqa Han Sans Neo Medium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30621" y="2648424"/>
            <a:ext cx="7371715" cy="2056130"/>
            <a:chOff x="830621" y="2648424"/>
            <a:chExt cx="7371715" cy="205613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0621" y="2662407"/>
              <a:ext cx="2875154" cy="156250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8689" y="2648424"/>
              <a:ext cx="3853644" cy="205607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사용자 인증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405901" y="1936728"/>
            <a:ext cx="20675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5 </a:t>
            </a:r>
            <a:r>
              <a:rPr dirty="0" sz="1400" b="1">
                <a:latin typeface="Spoqa Han Sans Neo Bold"/>
                <a:cs typeface="Spoqa Han Sans Neo Bold"/>
              </a:rPr>
              <a:t>Firebase Auth </a:t>
            </a:r>
            <a:r>
              <a:rPr dirty="0" sz="1400" spc="-20" b="1">
                <a:latin typeface="Spoqa Han Sans Neo Bold"/>
                <a:cs typeface="Spoqa Han Sans Neo Bold"/>
              </a:rPr>
              <a:t>세팅하기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사용자 인증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4743240" y="1936728"/>
            <a:ext cx="27305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6</a:t>
            </a:r>
            <a:r>
              <a:rPr dirty="0" sz="1400" spc="-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spc="-10" b="1">
                <a:latin typeface="Spoqa Han Sans Neo Bold"/>
                <a:cs typeface="Spoqa Han Sans Neo Bold"/>
              </a:rPr>
              <a:t>onAuthStateChanged</a:t>
            </a:r>
            <a:r>
              <a:rPr dirty="0" sz="1400" spc="5" b="1">
                <a:latin typeface="Spoqa Han Sans Neo Bold"/>
                <a:cs typeface="Spoqa Han Sans Neo Bold"/>
              </a:rPr>
              <a:t> </a:t>
            </a:r>
            <a:r>
              <a:rPr dirty="0" sz="1400" spc="-20" b="1">
                <a:latin typeface="Spoqa Han Sans Neo Bold"/>
                <a:cs typeface="Spoqa Han Sans Neo Bold"/>
              </a:rPr>
              <a:t>적용하기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73418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onAuthStateChanged</a:t>
            </a:r>
            <a:r>
              <a:rPr dirty="0" sz="1100" spc="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개념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26452"/>
            <a:ext cx="786765" cy="65087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6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6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onAuthStateChanged</a:t>
            </a:r>
            <a:endParaRPr sz="6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8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적용하기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293431"/>
            <a:ext cx="5826760" cy="111125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150"/>
              </a:spcBef>
              <a:buChar char="•"/>
              <a:tabLst>
                <a:tab pos="183515" algn="l"/>
              </a:tabLst>
            </a:pP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onAuthStateChanged</a:t>
            </a:r>
            <a:r>
              <a:rPr dirty="0" sz="1500" spc="-6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개념: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Authentication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서비스에서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제공하는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메서드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상태가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변경될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때마다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호출되는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리스너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설정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(로그인,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로그아웃)</a:t>
            </a:r>
            <a:endParaRPr sz="1500">
              <a:latin typeface="Spoqa Han Sans Neo Medium"/>
              <a:cs typeface="Spoqa Han Sans Neo Medium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1559" y="2583676"/>
            <a:ext cx="5020881" cy="91691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13280" y="3532267"/>
            <a:ext cx="5367020" cy="140970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260985" indent="-170815">
              <a:lnSpc>
                <a:spcPct val="100000"/>
              </a:lnSpc>
              <a:spcBef>
                <a:spcPts val="1150"/>
              </a:spcBef>
              <a:buChar char="•"/>
              <a:tabLst>
                <a:tab pos="26162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객체를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인자로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받는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콜백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함수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등록</a:t>
            </a:r>
            <a:endParaRPr sz="1500">
              <a:latin typeface="Spoqa Han Sans Neo Medium"/>
              <a:cs typeface="Spoqa Han Sans Neo Medium"/>
            </a:endParaRPr>
          </a:p>
          <a:p>
            <a:pPr lvl="1" marL="641985" indent="-170815">
              <a:lnSpc>
                <a:spcPct val="100000"/>
              </a:lnSpc>
              <a:spcBef>
                <a:spcPts val="1050"/>
              </a:spcBef>
              <a:buChar char="•"/>
              <a:tabLst>
                <a:tab pos="64262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사용자의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로그인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확인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적절한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작업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수행</a:t>
            </a:r>
            <a:endParaRPr sz="1500">
              <a:latin typeface="Spoqa Han Sans Neo Medium"/>
              <a:cs typeface="Spoqa Han Sans Neo Medium"/>
            </a:endParaRPr>
          </a:p>
          <a:p>
            <a:pPr lvl="1" marL="641985" indent="-170815">
              <a:lnSpc>
                <a:spcPct val="100000"/>
              </a:lnSpc>
              <a:spcBef>
                <a:spcPts val="1050"/>
              </a:spcBef>
              <a:buChar char="•"/>
              <a:tabLst>
                <a:tab pos="64262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로그인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상태일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때는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사용자의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정보를,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아니라면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null을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리턴함</a:t>
            </a:r>
            <a:endParaRPr sz="1500">
              <a:latin typeface="Spoqa Han Sans Neo Medium"/>
              <a:cs typeface="Spoqa Han Sans Neo Medium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https://firebase.google.com/docs/reference/js/v8/firebase.auth.Auth#onauthstatechanged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99136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onAuthStateChanged</a:t>
            </a:r>
            <a:r>
              <a:rPr dirty="0" sz="1100" spc="5" b="0">
                <a:latin typeface="Spoqa Han Sans Neo Medium"/>
                <a:cs typeface="Spoqa Han Sans Neo Medium"/>
              </a:rPr>
              <a:t> </a:t>
            </a:r>
            <a:r>
              <a:rPr dirty="0" sz="1100" spc="-20" b="0">
                <a:latin typeface="Spoqa Han Sans Neo Medium"/>
                <a:cs typeface="Spoqa Han Sans Neo Medium"/>
              </a:rPr>
              <a:t>적용하기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26452"/>
            <a:ext cx="786765" cy="65087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6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6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onAuthStateChanged</a:t>
            </a:r>
            <a:endParaRPr sz="6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8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적용하기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6781"/>
            <a:ext cx="25761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onAuthStateChanged</a:t>
            </a:r>
            <a:r>
              <a:rPr dirty="0" sz="1500" spc="-6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예시: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22236" y="1847281"/>
            <a:ext cx="3228340" cy="1953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코드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설명: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사용자가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로그인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하거나</a:t>
            </a: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로그아</a:t>
            </a:r>
            <a:endParaRPr sz="1400">
              <a:latin typeface="Spoqa Han Sans Neo Medium"/>
              <a:cs typeface="Spoqa Han Sans Neo Medium"/>
            </a:endParaRPr>
          </a:p>
          <a:p>
            <a:pPr marL="182880">
              <a:lnSpc>
                <a:spcPct val="100000"/>
              </a:lnSpc>
              <a:spcBef>
                <a:spcPts val="1020"/>
              </a:spcBef>
            </a:pP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웃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할 때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콘솔에 사용자의</a:t>
            </a:r>
            <a:r>
              <a:rPr dirty="0" sz="14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출력</a:t>
            </a:r>
            <a:endParaRPr sz="1400">
              <a:latin typeface="Spoqa Han Sans Neo Medium"/>
              <a:cs typeface="Spoqa Han Sans Neo Medium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00">
              <a:latin typeface="Spoqa Han Sans Neo Medium"/>
              <a:cs typeface="Spoqa Han Sans Neo Medium"/>
            </a:endParaRPr>
          </a:p>
          <a:p>
            <a:pPr algn="just" marL="182880" marR="5080" indent="-170815">
              <a:lnSpc>
                <a:spcPct val="160700"/>
              </a:lnSpc>
              <a:buChar char="•"/>
              <a:tabLst>
                <a:tab pos="183515" algn="l"/>
              </a:tabLst>
            </a:pPr>
            <a:r>
              <a:rPr dirty="0" sz="14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onAuthStateChanged를</a:t>
            </a:r>
            <a:r>
              <a:rPr dirty="0" sz="14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사용해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의</a:t>
            </a:r>
            <a:r>
              <a:rPr dirty="0" sz="14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로그인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상태를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실시간으로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파악하고,</a:t>
            </a:r>
            <a:r>
              <a:rPr dirty="0" sz="14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400" spc="-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원 </a:t>
            </a:r>
            <a:r>
              <a:rPr dirty="0" sz="14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하는 특정 작업을 수행할 수 </a:t>
            </a:r>
            <a:r>
              <a:rPr dirty="0" sz="14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있음</a:t>
            </a:r>
            <a:endParaRPr sz="1400">
              <a:latin typeface="Spoqa Han Sans Neo Medium"/>
              <a:cs typeface="Spoqa Han Sans Neo Medium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055" y="1783058"/>
            <a:ext cx="4362970" cy="2280643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47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2547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프로젝트 </a:t>
            </a:r>
            <a:r>
              <a:rPr dirty="0" sz="2800" spc="-25"/>
              <a:t>개요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5695227" y="1945846"/>
            <a:ext cx="177609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ED234B"/>
                </a:solidFill>
                <a:latin typeface="Spoqa Han Sans Neo Bold"/>
                <a:cs typeface="Spoqa Han Sans Neo Bold"/>
              </a:rPr>
              <a:t>2 </a:t>
            </a:r>
            <a:r>
              <a:rPr dirty="0" sz="1300" b="1">
                <a:latin typeface="Spoqa Han Sans Neo Bold"/>
                <a:cs typeface="Spoqa Han Sans Neo Bold"/>
              </a:rPr>
              <a:t>완성 프로젝트 </a:t>
            </a:r>
            <a:r>
              <a:rPr dirty="0" sz="1300" spc="-20" b="1">
                <a:latin typeface="Spoqa Han Sans Neo Bold"/>
                <a:cs typeface="Spoqa Han Sans Neo Bold"/>
              </a:rPr>
              <a:t>미리보기</a:t>
            </a:r>
            <a:endParaRPr sz="1300">
              <a:latin typeface="Spoqa Han Sans Neo Bold"/>
              <a:cs typeface="Spoqa Han Sans Neo Bold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512920" y="4910161"/>
            <a:ext cx="838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888888"/>
                </a:solidFill>
                <a:latin typeface="Calibri"/>
                <a:cs typeface="Calibri"/>
              </a:rPr>
              <a:t>6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26587" y="4956810"/>
            <a:ext cx="91440" cy="10477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60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3612" y="477432"/>
            <a:ext cx="199136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onAuthStateChanged</a:t>
            </a:r>
            <a:r>
              <a:rPr dirty="0" sz="1100" spc="5" b="0">
                <a:latin typeface="Spoqa Han Sans Neo Medium"/>
                <a:cs typeface="Spoqa Han Sans Neo Medium"/>
              </a:rPr>
              <a:t> </a:t>
            </a:r>
            <a:r>
              <a:rPr dirty="0" sz="1100" spc="-20" b="0">
                <a:latin typeface="Spoqa Han Sans Neo Medium"/>
                <a:cs typeface="Spoqa Han Sans Neo Medium"/>
              </a:rPr>
              <a:t>적용하기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80863" y="426452"/>
            <a:ext cx="786765" cy="65087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6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dirty="0" sz="6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onAuthStateChanged</a:t>
            </a:r>
            <a:endParaRPr sz="6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8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적용하기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1431" y="1426781"/>
            <a:ext cx="33623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onAuthStateChanged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공식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문서</a:t>
            </a:r>
            <a:r>
              <a:rPr dirty="0" sz="1500" spc="-3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예시:</a:t>
            </a:r>
            <a:endParaRPr sz="1500">
              <a:latin typeface="Spoqa Han Sans Neo Medium"/>
              <a:cs typeface="Spoqa Han Sans Neo Medium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9625" y="1813112"/>
            <a:ext cx="5217601" cy="327176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13280" y="4794280"/>
            <a:ext cx="21247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09" marR="5080" indent="-17145">
              <a:lnSpc>
                <a:spcPct val="1333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공식문서:</a:t>
            </a:r>
            <a:r>
              <a:rPr dirty="0" sz="600" spc="50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https://firebase.google.com/docs/auth/web/manage-users</a:t>
            </a:r>
            <a:endParaRPr sz="600">
              <a:latin typeface="Spoqa Han Sans Neo Regular"/>
              <a:cs typeface="Spoqa Han Sans Neo Regular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사용자 인증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 sz="500" spc="-25">
                <a:latin typeface="Arial"/>
                <a:cs typeface="Arial"/>
              </a:rPr>
              <a:t>61</a:t>
            </a:fld>
            <a:endParaRPr sz="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874812" y="1936728"/>
            <a:ext cx="25984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7 </a:t>
            </a:r>
            <a:r>
              <a:rPr dirty="0" sz="1400" b="1">
                <a:latin typeface="Spoqa Han Sans Neo Bold"/>
                <a:cs typeface="Spoqa Han Sans Neo Bold"/>
              </a:rPr>
              <a:t>Firebase Auth로 회원가입 </a:t>
            </a:r>
            <a:r>
              <a:rPr dirty="0" sz="1400" spc="-25" b="1">
                <a:latin typeface="Spoqa Han Sans Neo Bold"/>
                <a:cs typeface="Spoqa Han Sans Neo Bold"/>
              </a:rPr>
              <a:t>실습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사용자 인증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 sz="500" spc="-25">
                <a:latin typeface="Arial"/>
                <a:cs typeface="Arial"/>
              </a:rPr>
              <a:t>61</a:t>
            </a:fld>
            <a:endParaRPr sz="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038388" y="1936728"/>
            <a:ext cx="24352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8 </a:t>
            </a:r>
            <a:r>
              <a:rPr dirty="0" sz="1400" b="1">
                <a:latin typeface="Spoqa Han Sans Neo Bold"/>
                <a:cs typeface="Spoqa Han Sans Neo Bold"/>
              </a:rPr>
              <a:t>Firebase Auth로 로그인 </a:t>
            </a:r>
            <a:r>
              <a:rPr dirty="0" sz="1400" spc="-25" b="1">
                <a:latin typeface="Spoqa Han Sans Neo Bold"/>
                <a:cs typeface="Spoqa Han Sans Neo Bold"/>
              </a:rPr>
              <a:t>실습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사용자 인증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 sz="500" spc="-25">
                <a:latin typeface="Arial"/>
                <a:cs typeface="Arial"/>
              </a:rPr>
              <a:t>61</a:t>
            </a:fld>
            <a:endParaRPr sz="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874812" y="1936728"/>
            <a:ext cx="25984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9 </a:t>
            </a:r>
            <a:r>
              <a:rPr dirty="0" sz="1400" b="1">
                <a:latin typeface="Spoqa Han Sans Neo Bold"/>
                <a:cs typeface="Spoqa Han Sans Neo Bold"/>
              </a:rPr>
              <a:t>Firebase Auth로 로그아웃 </a:t>
            </a:r>
            <a:r>
              <a:rPr dirty="0" sz="1400" spc="-25" b="1">
                <a:latin typeface="Spoqa Han Sans Neo Bold"/>
                <a:cs typeface="Spoqa Han Sans Neo Bold"/>
              </a:rPr>
              <a:t>실습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사용자 인증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50"/>
              </a:spcBef>
            </a:pPr>
            <a:fld id="{81D60167-4931-47E6-BA6A-407CBD079E47}" type="slidenum">
              <a:rPr dirty="0" sz="500" spc="-25">
                <a:latin typeface="Arial"/>
                <a:cs typeface="Arial"/>
              </a:rPr>
              <a:t>61</a:t>
            </a:fld>
            <a:endParaRPr sz="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4772399" y="1936728"/>
            <a:ext cx="27012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10</a:t>
            </a:r>
            <a:r>
              <a:rPr dirty="0" sz="1400" spc="-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React의 </a:t>
            </a:r>
            <a:r>
              <a:rPr dirty="0" sz="1400" spc="-20" b="1">
                <a:latin typeface="Spoqa Han Sans Neo Bold"/>
                <a:cs typeface="Spoqa Han Sans Neo Bold"/>
              </a:rPr>
              <a:t>context</a:t>
            </a:r>
            <a:r>
              <a:rPr dirty="0" sz="1400" b="1">
                <a:latin typeface="Spoqa Han Sans Neo Bold"/>
                <a:cs typeface="Spoqa Han Sans Neo Bold"/>
              </a:rPr>
              <a:t> API 개념 </a:t>
            </a:r>
            <a:r>
              <a:rPr dirty="0" sz="1400" spc="-25" b="1">
                <a:latin typeface="Spoqa Han Sans Neo Bold"/>
                <a:cs typeface="Spoqa Han Sans Neo Bold"/>
              </a:rPr>
              <a:t>설명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26587" y="4956810"/>
            <a:ext cx="91440" cy="10477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65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3612" y="477432"/>
            <a:ext cx="134112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Context</a:t>
            </a:r>
            <a:r>
              <a:rPr dirty="0" sz="1100" b="0">
                <a:latin typeface="Spoqa Han Sans Neo Medium"/>
                <a:cs typeface="Spoqa Han Sans Neo Medium"/>
              </a:rPr>
              <a:t> API </a:t>
            </a:r>
            <a:r>
              <a:rPr dirty="0" sz="1100" spc="-20" b="0">
                <a:latin typeface="Spoqa Han Sans Neo Medium"/>
                <a:cs typeface="Spoqa Han Sans Neo Medium"/>
              </a:rPr>
              <a:t>개념설명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80863" y="466130"/>
            <a:ext cx="876300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10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Context</a:t>
            </a:r>
            <a:r>
              <a:rPr dirty="0" sz="8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API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개념설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50">
                <a:solidFill>
                  <a:srgbClr val="FFFFFF"/>
                </a:solidFill>
                <a:latin typeface="Spoqa Han Sans Neo Regular"/>
                <a:cs typeface="Spoqa Han Sans Neo Regular"/>
              </a:rPr>
              <a:t>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1431" y="1293431"/>
            <a:ext cx="5283200" cy="183515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150"/>
              </a:spcBef>
              <a:buChar char="•"/>
              <a:tabLst>
                <a:tab pos="183515" algn="l"/>
              </a:tabLst>
            </a:pP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Context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API: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React가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자체적으로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제공하는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방법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트리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안에서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전역적으로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사용할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있는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값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Props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Drilling을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비하고,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간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상태를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쉽게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공유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가능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데이터를 공유하기 위한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방법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Ex)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로그인한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사용자의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정보,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테마,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언어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설정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등</a:t>
            </a:r>
            <a:endParaRPr sz="1500">
              <a:latin typeface="Spoqa Han Sans Neo Medium"/>
              <a:cs typeface="Spoqa Han Sans Neo Medium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80556" y="3324189"/>
            <a:ext cx="4673268" cy="181931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13280" y="4794280"/>
            <a:ext cx="2073275" cy="2692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React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공식문서:</a:t>
            </a:r>
            <a:endParaRPr sz="6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https://react.dev/learn/passing-data-</a:t>
            </a:r>
            <a:r>
              <a:rPr dirty="0" u="sng" sz="60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deeply-with-</a:t>
            </a: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context</a:t>
            </a:r>
            <a:endParaRPr sz="600">
              <a:latin typeface="Spoqa Han Sans Neo Regular"/>
              <a:cs typeface="Spoqa Han Sans Neo Regular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13887" y="4948911"/>
            <a:ext cx="1168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66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3612" y="477432"/>
            <a:ext cx="121285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Context</a:t>
            </a:r>
            <a:r>
              <a:rPr dirty="0" sz="1100" b="0">
                <a:latin typeface="Spoqa Han Sans Neo Medium"/>
                <a:cs typeface="Spoqa Han Sans Neo Medium"/>
              </a:rPr>
              <a:t> API </a:t>
            </a:r>
            <a:r>
              <a:rPr dirty="0" sz="1100" spc="-25" b="0">
                <a:latin typeface="Spoqa Han Sans Neo Medium"/>
                <a:cs typeface="Spoqa Han Sans Neo Medium"/>
              </a:rPr>
              <a:t>장단점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80863" y="466130"/>
            <a:ext cx="876300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10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Context</a:t>
            </a:r>
            <a:r>
              <a:rPr dirty="0" sz="8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API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개념설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50">
                <a:solidFill>
                  <a:srgbClr val="FFFFFF"/>
                </a:solidFill>
                <a:latin typeface="Spoqa Han Sans Neo Regular"/>
                <a:cs typeface="Spoqa Han Sans Neo Regular"/>
              </a:rPr>
              <a:t>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1431" y="1293431"/>
            <a:ext cx="4281805" cy="255905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150"/>
              </a:spcBef>
              <a:buChar char="•"/>
              <a:tabLst>
                <a:tab pos="183515" algn="l"/>
              </a:tabLst>
            </a:pP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장점: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Prop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Drilling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문제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해결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추가적인 라이브러리 설치 </a:t>
            </a:r>
            <a:r>
              <a:rPr dirty="0" sz="1500" spc="-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X</a:t>
            </a:r>
            <a:endParaRPr sz="1500">
              <a:latin typeface="Spoqa Han Sans Neo Medium"/>
              <a:cs typeface="Spoqa Han Sans Neo Medium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53585F"/>
              </a:buClr>
              <a:buFont typeface="Spoqa Han Sans Neo Medium"/>
              <a:buChar char="•"/>
            </a:pPr>
            <a:endParaRPr sz="2600">
              <a:latin typeface="Spoqa Han Sans Neo Medium"/>
              <a:cs typeface="Spoqa Han Sans Neo Medium"/>
            </a:endParaRPr>
          </a:p>
          <a:p>
            <a:pPr marL="162560" indent="-150495">
              <a:lnSpc>
                <a:spcPct val="100000"/>
              </a:lnSpc>
              <a:buChar char="•"/>
              <a:tabLst>
                <a:tab pos="163195" algn="l"/>
              </a:tabLst>
            </a:pP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단점:</a:t>
            </a:r>
            <a:endParaRPr sz="1500">
              <a:latin typeface="Spoqa Han Sans Neo Bold"/>
              <a:cs typeface="Spoqa Han Sans Neo Bold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복잡한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관리는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어려울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있음</a:t>
            </a:r>
            <a:endParaRPr sz="15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너무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많은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Context를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사용하면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재사용성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떨어짐</a:t>
            </a:r>
            <a:endParaRPr sz="1500">
              <a:latin typeface="Spoqa Han Sans Neo Medium"/>
              <a:cs typeface="Spoqa Han Sans Neo Medium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4950" y="1908711"/>
            <a:ext cx="2845274" cy="262253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13280" y="4794280"/>
            <a:ext cx="2073275" cy="2692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React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공식문서:</a:t>
            </a:r>
            <a:endParaRPr sz="600">
              <a:latin typeface="Spoqa Han Sans Neo Regular"/>
              <a:cs typeface="Spoqa Han Sans Neo Regular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https://react.dev/learn/passing-data-</a:t>
            </a:r>
            <a:r>
              <a:rPr dirty="0" u="sng" sz="60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deeply-with-</a:t>
            </a: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context</a:t>
            </a:r>
            <a:endParaRPr sz="600">
              <a:latin typeface="Spoqa Han Sans Neo Regular"/>
              <a:cs typeface="Spoqa Han Sans Neo Regula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37287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Context </a:t>
            </a:r>
            <a:r>
              <a:rPr dirty="0" sz="1100" b="0">
                <a:latin typeface="Spoqa Han Sans Neo Medium"/>
                <a:cs typeface="Spoqa Han Sans Neo Medium"/>
              </a:rPr>
              <a:t>API 사용 </a:t>
            </a:r>
            <a:r>
              <a:rPr dirty="0" sz="1100" spc="-25" b="0">
                <a:latin typeface="Spoqa Han Sans Neo Medium"/>
                <a:cs typeface="Spoqa Han Sans Neo Medium"/>
              </a:rPr>
              <a:t>사례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76300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10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Context</a:t>
            </a:r>
            <a:r>
              <a:rPr dirty="0" sz="8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API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개념설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50">
                <a:solidFill>
                  <a:srgbClr val="FFFFFF"/>
                </a:solidFill>
                <a:latin typeface="Spoqa Han Sans Neo Regular"/>
                <a:cs typeface="Spoqa Han Sans Neo Regular"/>
              </a:rPr>
              <a:t>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6781"/>
            <a:ext cx="12903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다크모드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구현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870798" y="1426781"/>
            <a:ext cx="15081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다국어 처리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구현</a:t>
            </a:r>
            <a:endParaRPr sz="1500">
              <a:latin typeface="Spoqa Han Sans Neo Medium"/>
              <a:cs typeface="Spoqa Han Sans Neo Medium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020564" y="2059758"/>
            <a:ext cx="7357109" cy="1694814"/>
            <a:chOff x="1020564" y="2059758"/>
            <a:chExt cx="7357109" cy="1694814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564" y="2113738"/>
              <a:ext cx="3020837" cy="5907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303" y="2864093"/>
              <a:ext cx="3013359" cy="59070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3617" y="2059758"/>
              <a:ext cx="3733462" cy="1694712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813280" y="4850160"/>
            <a:ext cx="18313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React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i18n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공식문서: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https://react.i18next.com/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72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37287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사용자 인증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Context </a:t>
            </a:r>
            <a:r>
              <a:rPr dirty="0" sz="1100" b="0">
                <a:latin typeface="Spoqa Han Sans Neo Medium"/>
                <a:cs typeface="Spoqa Han Sans Neo Medium"/>
              </a:rPr>
              <a:t>API 사용 </a:t>
            </a:r>
            <a:r>
              <a:rPr dirty="0" sz="1100" spc="-25" b="0">
                <a:latin typeface="Spoqa Han Sans Neo Medium"/>
                <a:cs typeface="Spoqa Han Sans Neo Medium"/>
              </a:rPr>
              <a:t>방법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76300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10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Context</a:t>
            </a:r>
            <a:r>
              <a:rPr dirty="0" sz="8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API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개념설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50">
                <a:solidFill>
                  <a:srgbClr val="FFFFFF"/>
                </a:solidFill>
                <a:latin typeface="Spoqa Han Sans Neo Regular"/>
                <a:cs typeface="Spoqa Han Sans Neo Regular"/>
              </a:rPr>
              <a:t>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6781"/>
            <a:ext cx="13265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1.</a:t>
            </a:r>
            <a:r>
              <a:rPr dirty="0" sz="1500" spc="-7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Context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생성</a:t>
            </a:r>
            <a:endParaRPr sz="1500">
              <a:latin typeface="Spoqa Han Sans Neo Medium"/>
              <a:cs typeface="Spoqa Han Sans Neo Medium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916548" y="1834121"/>
            <a:ext cx="7240905" cy="3046095"/>
            <a:chOff x="916548" y="1834121"/>
            <a:chExt cx="7240905" cy="304609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6548" y="1837263"/>
              <a:ext cx="3339209" cy="7404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029" y="3451365"/>
              <a:ext cx="3069177" cy="142845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8183" y="3664895"/>
              <a:ext cx="3339209" cy="120461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8183" y="1834121"/>
              <a:ext cx="3339209" cy="132320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891431" y="3071815"/>
            <a:ext cx="139890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2.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Provider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설정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72</a:t>
            </a:fld>
          </a:p>
        </p:txBody>
      </p:sp>
      <p:sp>
        <p:nvSpPr>
          <p:cNvPr id="11" name="object 11" descr=""/>
          <p:cNvSpPr txBox="1"/>
          <p:nvPr/>
        </p:nvSpPr>
        <p:spPr>
          <a:xfrm>
            <a:off x="4906600" y="1411697"/>
            <a:ext cx="175641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3-1. Consumer 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설정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906600" y="3274837"/>
            <a:ext cx="206502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3-2.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useContext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훅</a:t>
            </a:r>
            <a:r>
              <a:rPr dirty="0" sz="1500" spc="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</a:t>
            </a:r>
            <a:endParaRPr sz="15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1970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사용자 인증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72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4452537" y="1936728"/>
            <a:ext cx="30206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11</a:t>
            </a:r>
            <a:r>
              <a:rPr dirty="0" sz="1400" spc="-1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spc="-20" b="1">
                <a:latin typeface="Spoqa Han Sans Neo Bold"/>
                <a:cs typeface="Spoqa Han Sans Neo Bold"/>
              </a:rPr>
              <a:t>context</a:t>
            </a:r>
            <a:r>
              <a:rPr dirty="0" sz="1400" b="1">
                <a:latin typeface="Spoqa Han Sans Neo Bold"/>
                <a:cs typeface="Spoqa Han Sans Neo Bold"/>
              </a:rPr>
              <a:t> API로 사용자 정보 </a:t>
            </a:r>
            <a:r>
              <a:rPr dirty="0" sz="1400" spc="-20" b="1">
                <a:latin typeface="Spoqa Han Sans Neo Bold"/>
                <a:cs typeface="Spoqa Han Sans Neo Bold"/>
              </a:rPr>
              <a:t>관리하기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538392"/>
            <a:ext cx="8286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25" b="1">
                <a:latin typeface="Spoqa Han Sans Neo Bold"/>
                <a:cs typeface="Spoqa Han Sans Neo Bold"/>
              </a:rPr>
              <a:t>개요</a:t>
            </a:r>
            <a:endParaRPr sz="1100">
              <a:latin typeface="Spoqa Han Sans Neo Bold"/>
              <a:cs typeface="Spoqa Han Sans Neo Bold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60960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2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ts val="1200"/>
              </a:lnSpc>
              <a:spcBef>
                <a:spcPts val="1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완성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프로젝트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미리보기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27" y="1305047"/>
            <a:ext cx="2110105" cy="284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완성</a:t>
            </a:r>
            <a:r>
              <a:rPr dirty="0" sz="17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프로젝트 </a:t>
            </a:r>
            <a:r>
              <a:rPr dirty="0" sz="17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미리보기</a:t>
            </a:r>
            <a:endParaRPr sz="1700">
              <a:latin typeface="Spoqa Han Sans Neo Bold"/>
              <a:cs typeface="Spoqa Han Sans Neo Bold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6620" y="1856104"/>
            <a:ext cx="5121871" cy="3287395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/>
              <a:t>7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481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게시판</a:t>
            </a:r>
            <a:r>
              <a:rPr dirty="0" sz="2800" spc="-40"/>
              <a:t> </a:t>
            </a:r>
            <a:r>
              <a:rPr dirty="0" sz="2800"/>
              <a:t>CR(Create,</a:t>
            </a:r>
            <a:r>
              <a:rPr dirty="0" sz="2800" spc="-35"/>
              <a:t> </a:t>
            </a:r>
            <a:r>
              <a:rPr dirty="0" sz="2800"/>
              <a:t>Read)</a:t>
            </a:r>
            <a:r>
              <a:rPr dirty="0" sz="2800" spc="-35"/>
              <a:t>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72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6265208" y="1936728"/>
            <a:ext cx="12084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</a:t>
            </a:r>
            <a:r>
              <a:rPr dirty="0" sz="1400" spc="-1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spc="-10" b="1">
                <a:latin typeface="Spoqa Han Sans Neo Bold"/>
                <a:cs typeface="Spoqa Han Sans Neo Bold"/>
              </a:rPr>
              <a:t>Firestore란?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89039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0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CR(Create,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Read)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Firestore란?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72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8420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Firestore란?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293431"/>
            <a:ext cx="7626350" cy="292100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150"/>
              </a:spcBef>
              <a:buChar char="•"/>
              <a:tabLst>
                <a:tab pos="18351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Firestore: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Firebase에서</a:t>
            </a: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제공하는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NoSQL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형식의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클라우드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데이터베이스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marR="314960" indent="-170815">
              <a:lnSpc>
                <a:spcPct val="158300"/>
              </a:lnSpc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애플리케이션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개발을 하다보면 데이터를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저장하고 불러오는 일이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매우 중요한데,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Cloud Firestore는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이러한 일을 쉽게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도와줌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marR="5080" indent="-170815">
              <a:lnSpc>
                <a:spcPct val="158300"/>
              </a:lnSpc>
              <a:buChar char="•"/>
              <a:tabLst>
                <a:tab pos="564515" algn="l"/>
              </a:tabLst>
            </a:pP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Firestore는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실시간 데이터 동기화를 지원하며, 웹, 안드로이드, iOS에서 데이터를 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저장하고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동기화할 수 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있음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marR="73025" indent="-170815">
              <a:lnSpc>
                <a:spcPct val="158300"/>
              </a:lnSpc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데이터는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문서(document)와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컬렉션(collection)의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형태로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저장되며,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이는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효율적인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쿼리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작성을 가능하게 </a:t>
            </a:r>
            <a:r>
              <a:rPr dirty="0" sz="1500" spc="-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함</a:t>
            </a:r>
            <a:endParaRPr sz="1500">
              <a:latin typeface="Spoqa Han Sans Neo Medium"/>
              <a:cs typeface="Spoqa Han Sans Neo Medium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오프라인 지원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제공</a:t>
            </a:r>
            <a:endParaRPr sz="15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89039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0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CR(Create,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Read)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Firestore란?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8420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Firestore란?</a:t>
            </a:r>
            <a:endParaRPr sz="800">
              <a:latin typeface="Spoqa Han Sans Neo Regular"/>
              <a:cs typeface="Spoqa Han Sans Neo Regular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271" y="1396181"/>
            <a:ext cx="5360004" cy="3232495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021031" y="1713078"/>
            <a:ext cx="952500" cy="165100"/>
          </a:xfrm>
          <a:prstGeom prst="rect">
            <a:avLst/>
          </a:prstGeom>
          <a:solidFill>
            <a:srgbClr val="F9F9F9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35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  <a:spcBef>
                <a:spcPts val="5"/>
              </a:spcBef>
            </a:pPr>
            <a:r>
              <a:rPr dirty="0" sz="400" spc="-10">
                <a:solidFill>
                  <a:srgbClr val="595959"/>
                </a:solidFill>
                <a:latin typeface="Arial"/>
                <a:cs typeface="Arial"/>
              </a:rPr>
              <a:t>project1</a:t>
            </a:r>
            <a:endParaRPr sz="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3280" y="4875560"/>
            <a:ext cx="152908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</a:t>
            </a:r>
            <a:r>
              <a:rPr dirty="0" sz="600" spc="-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사이트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Firestore</a:t>
            </a:r>
            <a:r>
              <a:rPr dirty="0" sz="600" spc="-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화면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5">
                <a:solidFill>
                  <a:srgbClr val="A7A7A7"/>
                </a:solidFill>
                <a:latin typeface="Spoqa Han Sans Neo Regular"/>
                <a:cs typeface="Spoqa Han Sans Neo Regular"/>
              </a:rPr>
              <a:t>예시</a:t>
            </a:r>
            <a:endParaRPr sz="600">
              <a:latin typeface="Spoqa Han Sans Neo Regular"/>
              <a:cs typeface="Spoqa Han Sans Neo Regular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4199" y="1358367"/>
            <a:ext cx="2540005" cy="352402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7177275" y="1419357"/>
            <a:ext cx="4457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 b="1">
                <a:solidFill>
                  <a:srgbClr val="535353"/>
                </a:solidFill>
                <a:latin typeface="Spoqa Han Sans Neo Bold"/>
                <a:cs typeface="Spoqa Han Sans Neo Bold"/>
              </a:rPr>
              <a:t>Users</a:t>
            </a:r>
            <a:endParaRPr sz="1200">
              <a:latin typeface="Spoqa Han Sans Neo Bold"/>
              <a:cs typeface="Spoqa Han Sans Neo Bold"/>
            </a:endParaRPr>
          </a:p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72</a:t>
            </a:fld>
          </a:p>
        </p:txBody>
      </p:sp>
      <p:sp>
        <p:nvSpPr>
          <p:cNvPr id="9" name="object 9" descr=""/>
          <p:cNvSpPr txBox="1"/>
          <p:nvPr/>
        </p:nvSpPr>
        <p:spPr>
          <a:xfrm>
            <a:off x="6846219" y="1704140"/>
            <a:ext cx="3721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User1</a:t>
            </a:r>
            <a:endParaRPr sz="1000">
              <a:latin typeface="Spoqa Han Sans Neo Regular"/>
              <a:cs typeface="Spoqa Han Sans Neo Regular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596185" y="1704140"/>
            <a:ext cx="3721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User2</a:t>
            </a:r>
            <a:endParaRPr sz="1000">
              <a:latin typeface="Spoqa Han Sans Neo Regular"/>
              <a:cs typeface="Spoqa Han Sans Neo Regular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39057" y="2029119"/>
            <a:ext cx="3721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User3</a:t>
            </a:r>
            <a:endParaRPr sz="1000">
              <a:latin typeface="Spoqa Han Sans Neo Regular"/>
              <a:cs typeface="Spoqa Han Sans Neo Regular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589024" y="2029119"/>
            <a:ext cx="3721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User4</a:t>
            </a:r>
            <a:endParaRPr sz="1000">
              <a:latin typeface="Spoqa Han Sans Neo Regular"/>
              <a:cs typeface="Spoqa Han Sans Neo Regular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715221" y="2716312"/>
            <a:ext cx="430530" cy="488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535353"/>
                </a:solidFill>
                <a:latin typeface="Spoqa Han Sans Neo Bold"/>
                <a:cs typeface="Spoqa Han Sans Neo Bold"/>
              </a:rPr>
              <a:t>Posts</a:t>
            </a:r>
            <a:endParaRPr sz="1200">
              <a:latin typeface="Spoqa Han Sans Neo Bold"/>
              <a:cs typeface="Spoqa Han Sans Neo Bold"/>
            </a:endParaRPr>
          </a:p>
          <a:p>
            <a:pPr marL="41275">
              <a:lnSpc>
                <a:spcPct val="100000"/>
              </a:lnSpc>
              <a:spcBef>
                <a:spcPts val="1010"/>
              </a:spcBef>
            </a:pP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Post1</a:t>
            </a:r>
            <a:endParaRPr sz="1000">
              <a:latin typeface="Spoqa Han Sans Neo Regular"/>
              <a:cs typeface="Spoqa Han Sans Neo Regular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744368" y="3365968"/>
            <a:ext cx="3594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Post2</a:t>
            </a:r>
            <a:endParaRPr sz="1000">
              <a:latin typeface="Spoqa Han Sans Neo Regular"/>
              <a:cs typeface="Spoqa Han Sans Neo Regular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7861072" y="2716312"/>
            <a:ext cx="430530" cy="488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535353"/>
                </a:solidFill>
                <a:latin typeface="Spoqa Han Sans Neo Bold"/>
                <a:cs typeface="Spoqa Han Sans Neo Bold"/>
              </a:rPr>
              <a:t>Posts</a:t>
            </a:r>
            <a:endParaRPr sz="1200">
              <a:latin typeface="Spoqa Han Sans Neo Bold"/>
              <a:cs typeface="Spoqa Han Sans Neo Bold"/>
            </a:endParaRPr>
          </a:p>
          <a:p>
            <a:pPr marL="41275">
              <a:lnSpc>
                <a:spcPct val="100000"/>
              </a:lnSpc>
              <a:spcBef>
                <a:spcPts val="1010"/>
              </a:spcBef>
            </a:pP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Post1</a:t>
            </a:r>
            <a:endParaRPr sz="1000">
              <a:latin typeface="Spoqa Han Sans Neo Regular"/>
              <a:cs typeface="Spoqa Han Sans Neo Regular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890219" y="3365968"/>
            <a:ext cx="3594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Post2</a:t>
            </a:r>
            <a:endParaRPr sz="1000">
              <a:latin typeface="Spoqa Han Sans Neo Regular"/>
              <a:cs typeface="Spoqa Han Sans Neo Regular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379401" y="3960355"/>
            <a:ext cx="840740" cy="4648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535353"/>
                </a:solidFill>
                <a:latin typeface="Spoqa Han Sans Neo Bold"/>
                <a:cs typeface="Spoqa Han Sans Neo Bold"/>
              </a:rPr>
              <a:t>Comments</a:t>
            </a:r>
            <a:endParaRPr sz="1200">
              <a:latin typeface="Spoqa Han Sans Neo Bold"/>
              <a:cs typeface="Spoqa Han Sans Neo Bold"/>
            </a:endParaRPr>
          </a:p>
          <a:p>
            <a:pPr marL="87630">
              <a:lnSpc>
                <a:spcPct val="100000"/>
              </a:lnSpc>
              <a:spcBef>
                <a:spcPts val="815"/>
              </a:spcBef>
            </a:pP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Comment1</a:t>
            </a:r>
            <a:endParaRPr sz="1000">
              <a:latin typeface="Spoqa Han Sans Neo Regular"/>
              <a:cs typeface="Spoqa Han Sans Neo Regular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6454560" y="4585564"/>
            <a:ext cx="6902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Comment2</a:t>
            </a:r>
            <a:endParaRPr sz="1000">
              <a:latin typeface="Spoqa Han Sans Neo Regular"/>
              <a:cs typeface="Spoqa Han Sans Neo Regular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513345" y="3960355"/>
            <a:ext cx="840740" cy="503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535353"/>
                </a:solidFill>
                <a:latin typeface="Spoqa Han Sans Neo Bold"/>
                <a:cs typeface="Spoqa Han Sans Neo Bold"/>
              </a:rPr>
              <a:t>Comments</a:t>
            </a:r>
            <a:endParaRPr sz="1200">
              <a:latin typeface="Spoqa Han Sans Neo Bold"/>
              <a:cs typeface="Spoqa Han Sans Neo Bold"/>
            </a:endParaRPr>
          </a:p>
          <a:p>
            <a:pPr marL="149860">
              <a:lnSpc>
                <a:spcPct val="100000"/>
              </a:lnSpc>
              <a:spcBef>
                <a:spcPts val="1120"/>
              </a:spcBef>
            </a:pP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Comment1</a:t>
            </a:r>
            <a:endParaRPr sz="1000">
              <a:latin typeface="Spoqa Han Sans Neo Regular"/>
              <a:cs typeface="Spoqa Han Sans Neo Regula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26587" y="4956810"/>
            <a:ext cx="91440" cy="10477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73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3612" y="477432"/>
            <a:ext cx="189039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0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CR(Create,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Read)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Firestore</a:t>
            </a:r>
            <a:r>
              <a:rPr dirty="0" sz="1100" spc="5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장점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80863" y="466130"/>
            <a:ext cx="58420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Firestore란?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1431" y="1293431"/>
            <a:ext cx="6898640" cy="219710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150"/>
              </a:spcBef>
              <a:buChar char="•"/>
              <a:tabLst>
                <a:tab pos="18351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실시간 데이터 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동기화: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실시간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채팅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및 데이터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분석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등 실시간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기능 애플리케이션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개발</a:t>
            </a:r>
            <a:endParaRPr sz="15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050"/>
              </a:spcBef>
              <a:buChar char="•"/>
              <a:tabLst>
                <a:tab pos="18351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구조화된 </a:t>
            </a:r>
            <a:r>
              <a:rPr dirty="0" sz="15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데이터: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문서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-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컬렉션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형태로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저장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/ 구조화된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쉽게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저장하고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불러올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있음</a:t>
            </a:r>
            <a:endParaRPr sz="15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050"/>
              </a:spcBef>
              <a:buChar char="•"/>
              <a:tabLst>
                <a:tab pos="183515" algn="l"/>
              </a:tabLst>
            </a:pP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보안: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기반의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보안규칙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설정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가능</a:t>
            </a:r>
            <a:endParaRPr sz="1500">
              <a:latin typeface="Spoqa Han Sans Neo Medium"/>
              <a:cs typeface="Spoqa Han Sans Neo Medium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9471" y="3651831"/>
            <a:ext cx="4859077" cy="144219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813280" y="4757268"/>
            <a:ext cx="1878964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사이트:</a:t>
            </a:r>
            <a:r>
              <a:rPr dirty="0" sz="600" spc="50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u="sng" sz="600" spc="-1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Regular"/>
                <a:cs typeface="Spoqa Han Sans Neo Regular"/>
              </a:rPr>
              <a:t>https://firebase.google.com/docs/rules/basics?hl=ko</a:t>
            </a:r>
            <a:endParaRPr sz="600">
              <a:latin typeface="Spoqa Han Sans Neo Regular"/>
              <a:cs typeface="Spoqa Han Sans Neo Regular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89039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0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CR(Create,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Read)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Firestore</a:t>
            </a:r>
            <a:r>
              <a:rPr dirty="0" sz="1100" spc="-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사용</a:t>
            </a:r>
            <a:r>
              <a:rPr dirty="0" sz="1100" spc="10" b="0">
                <a:latin typeface="Spoqa Han Sans Neo Medium"/>
                <a:cs typeface="Spoqa Han Sans Neo Medium"/>
              </a:rPr>
              <a:t> </a:t>
            </a:r>
            <a:r>
              <a:rPr dirty="0" sz="1100" spc="-25" b="0">
                <a:latin typeface="Spoqa Han Sans Neo Medium"/>
                <a:cs typeface="Spoqa Han Sans Neo Medium"/>
              </a:rPr>
              <a:t>예시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8420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Firestore란?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293431"/>
            <a:ext cx="3838575" cy="219710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212725" indent="-200660">
              <a:lnSpc>
                <a:spcPct val="100000"/>
              </a:lnSpc>
              <a:spcBef>
                <a:spcPts val="1150"/>
              </a:spcBef>
              <a:buAutoNum type="arabicPeriod"/>
              <a:tabLst>
                <a:tab pos="21336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다양한 유형의 애플리케이션에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</a:t>
            </a:r>
            <a:endParaRPr sz="15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ex)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실시간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채팅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</a:t>
            </a:r>
            <a:endParaRPr sz="1500">
              <a:latin typeface="Spoqa Han Sans Neo Medium"/>
              <a:cs typeface="Spoqa Han Sans Neo Medium"/>
            </a:endParaRPr>
          </a:p>
          <a:p>
            <a:pPr marL="212725" indent="-200660">
              <a:lnSpc>
                <a:spcPct val="100000"/>
              </a:lnSpc>
              <a:spcBef>
                <a:spcPts val="1050"/>
              </a:spcBef>
              <a:buAutoNum type="arabicPeriod"/>
              <a:tabLst>
                <a:tab pos="21336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다양한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 저장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및 불러올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수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있음</a:t>
            </a:r>
            <a:endParaRPr sz="15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ex)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게임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점수, 사용자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설정,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텍스트,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이미지</a:t>
            </a:r>
            <a:endParaRPr sz="1500">
              <a:latin typeface="Spoqa Han Sans Neo Medium"/>
              <a:cs typeface="Spoqa Han Sans Neo Medium"/>
            </a:endParaRPr>
          </a:p>
          <a:p>
            <a:pPr marL="212725" indent="-200660">
              <a:lnSpc>
                <a:spcPct val="100000"/>
              </a:lnSpc>
              <a:spcBef>
                <a:spcPts val="1050"/>
              </a:spcBef>
              <a:buAutoNum type="arabicPeriod"/>
              <a:tabLst>
                <a:tab pos="213360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사용자별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접근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권한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</a:t>
            </a:r>
            <a:endParaRPr sz="1500">
              <a:latin typeface="Spoqa Han Sans Neo Medium"/>
              <a:cs typeface="Spoqa Han Sans Neo Medium"/>
            </a:endParaRPr>
          </a:p>
          <a:p>
            <a:pPr lvl="1" marL="543560" indent="-151130">
              <a:lnSpc>
                <a:spcPct val="100000"/>
              </a:lnSpc>
              <a:spcBef>
                <a:spcPts val="1050"/>
              </a:spcBef>
              <a:buChar char="•"/>
              <a:tabLst>
                <a:tab pos="54419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사용자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인증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정보와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함께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사용됨</a:t>
            </a:r>
            <a:endParaRPr sz="15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89039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0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CR(Create,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Read)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Firestore</a:t>
            </a:r>
            <a:r>
              <a:rPr dirty="0" sz="1100" spc="-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사용</a:t>
            </a:r>
            <a:r>
              <a:rPr dirty="0" sz="1100" spc="10" b="0">
                <a:latin typeface="Spoqa Han Sans Neo Medium"/>
                <a:cs typeface="Spoqa Han Sans Neo Medium"/>
              </a:rPr>
              <a:t> </a:t>
            </a:r>
            <a:r>
              <a:rPr dirty="0" sz="1100" spc="-35" b="0">
                <a:latin typeface="Spoqa Han Sans Neo Medium"/>
                <a:cs typeface="Spoqa Han Sans Neo Medium"/>
              </a:rPr>
              <a:t>방법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58420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Firestore란?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31" y="1426781"/>
            <a:ext cx="41402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1.</a:t>
            </a:r>
            <a:r>
              <a:rPr dirty="0" sz="1500" spc="-7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프로젝트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생성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&amp;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SDK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앱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추가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91431" y="2150681"/>
            <a:ext cx="24796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2.</a:t>
            </a:r>
            <a:r>
              <a:rPr dirty="0" sz="1500" spc="-6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Firebase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인스턴스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가져오기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842023" y="2114300"/>
            <a:ext cx="23450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3.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Firestore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서비스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사용하기</a:t>
            </a:r>
            <a:endParaRPr sz="1500">
              <a:latin typeface="Spoqa Han Sans Neo Medium"/>
              <a:cs typeface="Spoqa Han Sans Neo Medium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850451" y="2525506"/>
            <a:ext cx="7714615" cy="2518410"/>
            <a:chOff x="850451" y="2525506"/>
            <a:chExt cx="7714615" cy="251841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0451" y="2530538"/>
              <a:ext cx="3734728" cy="202063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216" y="2525506"/>
              <a:ext cx="3734728" cy="2518407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481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게시판</a:t>
            </a:r>
            <a:r>
              <a:rPr dirty="0" sz="2800" spc="-40"/>
              <a:t> </a:t>
            </a:r>
            <a:r>
              <a:rPr dirty="0" sz="2800"/>
              <a:t>CR(Create,</a:t>
            </a:r>
            <a:r>
              <a:rPr dirty="0" sz="2800" spc="-35"/>
              <a:t> </a:t>
            </a:r>
            <a:r>
              <a:rPr dirty="0" sz="2800"/>
              <a:t>Read)</a:t>
            </a:r>
            <a:r>
              <a:rPr dirty="0" sz="2800" spc="-35"/>
              <a:t>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825509" y="1936728"/>
            <a:ext cx="16478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2</a:t>
            </a:r>
            <a:r>
              <a:rPr dirty="0" sz="1400" spc="-3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Firestore</a:t>
            </a:r>
            <a:r>
              <a:rPr dirty="0" sz="1400" spc="-30" b="1">
                <a:latin typeface="Spoqa Han Sans Neo Bold"/>
                <a:cs typeface="Spoqa Han Sans Neo Bold"/>
              </a:rPr>
              <a:t> </a:t>
            </a:r>
            <a:r>
              <a:rPr dirty="0" sz="1400" spc="-20" b="1">
                <a:latin typeface="Spoqa Han Sans Neo Bold"/>
                <a:cs typeface="Spoqa Han Sans Neo Bold"/>
              </a:rPr>
              <a:t>세팅하기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481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게시판</a:t>
            </a:r>
            <a:r>
              <a:rPr dirty="0" sz="2800" spc="-40"/>
              <a:t> </a:t>
            </a:r>
            <a:r>
              <a:rPr dirty="0" sz="2800"/>
              <a:t>CR(Create,</a:t>
            </a:r>
            <a:r>
              <a:rPr dirty="0" sz="2800" spc="-35"/>
              <a:t> </a:t>
            </a:r>
            <a:r>
              <a:rPr dirty="0" sz="2800"/>
              <a:t>Read)</a:t>
            </a:r>
            <a:r>
              <a:rPr dirty="0" sz="2800" spc="-35"/>
              <a:t>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3977100" y="1936728"/>
            <a:ext cx="3496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3</a:t>
            </a:r>
            <a:r>
              <a:rPr dirty="0" sz="1400" spc="-1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Firestore로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데이터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생성하기: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게시글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폼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spc="-3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481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게시판</a:t>
            </a:r>
            <a:r>
              <a:rPr dirty="0" sz="2800" spc="-40"/>
              <a:t> </a:t>
            </a:r>
            <a:r>
              <a:rPr dirty="0" sz="2800"/>
              <a:t>CR(Create,</a:t>
            </a:r>
            <a:r>
              <a:rPr dirty="0" sz="2800" spc="-35"/>
              <a:t> </a:t>
            </a:r>
            <a:r>
              <a:rPr dirty="0" sz="2800"/>
              <a:t>Read)</a:t>
            </a:r>
            <a:r>
              <a:rPr dirty="0" sz="2800" spc="-35"/>
              <a:t>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3649948" y="1936728"/>
            <a:ext cx="38233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4</a:t>
            </a:r>
            <a:r>
              <a:rPr dirty="0" sz="1400" spc="-1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Firestore로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데이터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가져오기: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게시글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리스트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89039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0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CR(Create,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Read)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게시글</a:t>
            </a:r>
            <a:r>
              <a:rPr dirty="0" sz="1100" spc="-10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리스트 </a:t>
            </a:r>
            <a:r>
              <a:rPr dirty="0" sz="1100" spc="-25" b="0">
                <a:latin typeface="Spoqa Han Sans Neo Medium"/>
                <a:cs typeface="Spoqa Han Sans Neo Medium"/>
              </a:rPr>
              <a:t>작업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1915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4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게시글 리스트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작업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33675" y="1394854"/>
            <a:ext cx="76358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Firestore</a:t>
            </a:r>
            <a:r>
              <a:rPr dirty="0" sz="1500" spc="4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문서</a:t>
            </a:r>
            <a:r>
              <a:rPr dirty="0" sz="1500" spc="4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https://firebase.google.com/docs/firestore/query-</a:t>
            </a:r>
            <a:r>
              <a:rPr dirty="0" u="sng" sz="1500" spc="-3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data/get-</a:t>
            </a:r>
            <a:r>
              <a:rPr dirty="0" u="sng" sz="1500" spc="-2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data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813280" y="4875560"/>
            <a:ext cx="7975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2554" y="1905068"/>
            <a:ext cx="5838889" cy="2789345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79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538392"/>
            <a:ext cx="8286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프로젝트 </a:t>
            </a:r>
            <a:r>
              <a:rPr dirty="0" sz="1100" spc="-25" b="1">
                <a:latin typeface="Spoqa Han Sans Neo Bold"/>
                <a:cs typeface="Spoqa Han Sans Neo Bold"/>
              </a:rPr>
              <a:t>개요</a:t>
            </a:r>
            <a:endParaRPr sz="1100">
              <a:latin typeface="Spoqa Han Sans Neo Bold"/>
              <a:cs typeface="Spoqa Han Sans Neo Bold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/>
              <a:t>7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609600" cy="6623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2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ts val="1200"/>
              </a:lnSpc>
              <a:spcBef>
                <a:spcPts val="1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완성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프로젝트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0">
                <a:solidFill>
                  <a:srgbClr val="FFFFFF"/>
                </a:solidFill>
                <a:latin typeface="Spoqa Han Sans Neo Regular"/>
                <a:cs typeface="Spoqa Han Sans Neo Regular"/>
              </a:rPr>
              <a:t>미리보기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91427" y="1305047"/>
            <a:ext cx="6087745" cy="1474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완성</a:t>
            </a:r>
            <a:r>
              <a:rPr dirty="0" sz="17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700" b="1">
                <a:solidFill>
                  <a:srgbClr val="53585F"/>
                </a:solidFill>
                <a:latin typeface="Spoqa Han Sans Neo Bold"/>
                <a:cs typeface="Spoqa Han Sans Neo Bold"/>
              </a:rPr>
              <a:t>프로젝트 </a:t>
            </a:r>
            <a:r>
              <a:rPr dirty="0" sz="1700" spc="-20" b="1">
                <a:solidFill>
                  <a:srgbClr val="53585F"/>
                </a:solidFill>
                <a:latin typeface="Spoqa Han Sans Neo Bold"/>
                <a:cs typeface="Spoqa Han Sans Neo Bold"/>
              </a:rPr>
              <a:t>미리보기</a:t>
            </a:r>
            <a:endParaRPr sz="1700">
              <a:latin typeface="Spoqa Han Sans Neo Bold"/>
              <a:cs typeface="Spoqa Han Sans Neo 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Spoqa Han Sans Neo Bold"/>
              <a:cs typeface="Spoqa Han Sans Neo Bold"/>
            </a:endParaRPr>
          </a:p>
          <a:p>
            <a:pPr marL="182880" indent="-170815">
              <a:lnSpc>
                <a:spcPct val="100000"/>
              </a:lnSpc>
              <a:buClr>
                <a:srgbClr val="53585F"/>
              </a:buClr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서비스</a:t>
            </a:r>
            <a:r>
              <a:rPr dirty="0" sz="1600" spc="55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b="0">
                <a:solidFill>
                  <a:srgbClr val="535353"/>
                </a:solidFill>
                <a:latin typeface="Spoqa Han Sans Neo Medium"/>
                <a:cs typeface="Spoqa Han Sans Neo Medium"/>
              </a:rPr>
              <a:t>주소</a:t>
            </a: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:</a:t>
            </a:r>
            <a:r>
              <a:rPr dirty="0" sz="1600" spc="6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20" b="0">
                <a:solidFill>
                  <a:srgbClr val="4285F4"/>
                </a:solidFill>
                <a:latin typeface="Spoqa Han Sans Neo Medium"/>
                <a:cs typeface="Spoqa Han Sans Neo Medium"/>
              </a:rPr>
              <a:t>https://react-</a:t>
            </a:r>
            <a:r>
              <a:rPr dirty="0" sz="1600" spc="-10" b="0">
                <a:solidFill>
                  <a:srgbClr val="4285F4"/>
                </a:solidFill>
                <a:latin typeface="Spoqa Han Sans Neo Medium"/>
                <a:cs typeface="Spoqa Han Sans Neo Medium"/>
              </a:rPr>
              <a:t>blog-6fd95.web.app/</a:t>
            </a:r>
            <a:endParaRPr sz="16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200"/>
              </a:spcBef>
              <a:buChar char="•"/>
              <a:tabLst>
                <a:tab pos="183515" algn="l"/>
              </a:tabLst>
            </a:pPr>
            <a:r>
              <a:rPr dirty="0" sz="16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깃헙:</a:t>
            </a:r>
            <a:r>
              <a:rPr dirty="0" sz="1600" spc="1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600" spc="-10" b="0">
                <a:solidFill>
                  <a:srgbClr val="4285F4"/>
                </a:solidFill>
                <a:latin typeface="Spoqa Han Sans Neo Medium"/>
                <a:cs typeface="Spoqa Han Sans Neo Medium"/>
              </a:rPr>
              <a:t>https://github.com/jen-frontend/fastcampus-</a:t>
            </a:r>
            <a:r>
              <a:rPr dirty="0" sz="1600" spc="-30" b="0">
                <a:solidFill>
                  <a:srgbClr val="4285F4"/>
                </a:solidFill>
                <a:latin typeface="Spoqa Han Sans Neo Medium"/>
                <a:cs typeface="Spoqa Han Sans Neo Medium"/>
              </a:rPr>
              <a:t>react-</a:t>
            </a:r>
            <a:r>
              <a:rPr dirty="0" sz="1600" spc="-20" b="0">
                <a:solidFill>
                  <a:srgbClr val="4285F4"/>
                </a:solidFill>
                <a:latin typeface="Spoqa Han Sans Neo Medium"/>
                <a:cs typeface="Spoqa Han Sans Neo Medium"/>
              </a:rPr>
              <a:t>blog</a:t>
            </a:r>
            <a:endParaRPr sz="16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2481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게시판</a:t>
            </a:r>
            <a:r>
              <a:rPr dirty="0" sz="2800" spc="-40"/>
              <a:t> </a:t>
            </a:r>
            <a:r>
              <a:rPr dirty="0" sz="2800"/>
              <a:t>CR(Create,</a:t>
            </a:r>
            <a:r>
              <a:rPr dirty="0" sz="2800" spc="-35"/>
              <a:t> </a:t>
            </a:r>
            <a:r>
              <a:rPr dirty="0" sz="2800"/>
              <a:t>Read)</a:t>
            </a:r>
            <a:r>
              <a:rPr dirty="0" sz="2800" spc="-35"/>
              <a:t>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3813524" y="1936728"/>
            <a:ext cx="36601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5</a:t>
            </a:r>
            <a:r>
              <a:rPr dirty="0" sz="1400" spc="-1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Firestore로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데이터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가져오기: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게시글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상세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3675" y="1394854"/>
            <a:ext cx="763587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Firestore</a:t>
            </a:r>
            <a:r>
              <a:rPr dirty="0" sz="1500" spc="4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문서</a:t>
            </a:r>
            <a:r>
              <a:rPr dirty="0" sz="1500" spc="4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4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https://firebase.google.com/docs/firestore/query-</a:t>
            </a:r>
            <a:r>
              <a:rPr dirty="0" u="sng" sz="1500" spc="-3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data/get-</a:t>
            </a:r>
            <a:r>
              <a:rPr dirty="0" u="sng" sz="1500" spc="-2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data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813280" y="4875560"/>
            <a:ext cx="7975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7158" y="1883889"/>
            <a:ext cx="5069649" cy="283185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7880863" y="466130"/>
            <a:ext cx="725805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5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게시글 상세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작업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79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563612" y="477432"/>
            <a:ext cx="189039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0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CR(Create,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Read)</a:t>
            </a:r>
            <a:r>
              <a:rPr dirty="0" sz="1100" spc="-15" b="1">
                <a:latin typeface="Spoqa Han Sans Neo Bold"/>
                <a:cs typeface="Spoqa Han Sans Neo Bold"/>
              </a:rPr>
              <a:t> </a:t>
            </a:r>
            <a:r>
              <a:rPr dirty="0" sz="1100" spc="-2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게시글 상세 </a:t>
            </a:r>
            <a:r>
              <a:rPr dirty="0" sz="1100" spc="-25" b="0">
                <a:latin typeface="Spoqa Han Sans Neo Medium"/>
                <a:cs typeface="Spoqa Han Sans Neo Medium"/>
              </a:rPr>
              <a:t>작업</a:t>
            </a:r>
            <a:endParaRPr sz="11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게시판</a:t>
            </a:r>
            <a:r>
              <a:rPr dirty="0" sz="2800" spc="-65"/>
              <a:t> </a:t>
            </a:r>
            <a:r>
              <a:rPr dirty="0" sz="2800"/>
              <a:t>UD(Update,</a:t>
            </a:r>
            <a:r>
              <a:rPr dirty="0" sz="2800" spc="-55"/>
              <a:t> </a:t>
            </a:r>
            <a:r>
              <a:rPr dirty="0" sz="2800"/>
              <a:t>Delete)</a:t>
            </a:r>
            <a:r>
              <a:rPr dirty="0" sz="2800" spc="-55"/>
              <a:t>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3813524" y="1936728"/>
            <a:ext cx="36601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</a:t>
            </a:r>
            <a:r>
              <a:rPr dirty="0" sz="1400" spc="-1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Firestore로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데이터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수정하기: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게시글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수정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latin typeface="Spoqa Han Sans Neo Bold"/>
                <a:cs typeface="Spoqa Han Sans Neo Bold"/>
              </a:rPr>
              <a:t>구현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13887" y="4948911"/>
            <a:ext cx="1168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83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33675" y="1394854"/>
            <a:ext cx="6672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8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https://firebase.google.com/docs/firestore/manage-</a:t>
            </a:r>
            <a:r>
              <a:rPr dirty="0" u="sng" sz="1500" spc="-2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data/add-data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3280" y="4875560"/>
            <a:ext cx="7975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880863" y="466130"/>
            <a:ext cx="725805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게시글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수정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구현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63612" y="477432"/>
            <a:ext cx="205232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UD(Update,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Delete)</a:t>
            </a:r>
            <a:r>
              <a:rPr dirty="0" sz="1100" spc="-25" b="1">
                <a:latin typeface="Spoqa Han Sans Neo Bold"/>
                <a:cs typeface="Spoqa Han Sans Neo Bold"/>
              </a:rPr>
              <a:t> 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게시글 수정 </a:t>
            </a:r>
            <a:r>
              <a:rPr dirty="0" sz="1100" spc="-25" b="0">
                <a:latin typeface="Spoqa Han Sans Neo Medium"/>
                <a:cs typeface="Spoqa Han Sans Neo Medium"/>
              </a:rPr>
              <a:t>구현</a:t>
            </a:r>
            <a:endParaRPr sz="1100">
              <a:latin typeface="Spoqa Han Sans Neo Medium"/>
              <a:cs typeface="Spoqa Han Sans Neo Medium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7522" y="1824410"/>
            <a:ext cx="5628954" cy="2950662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게시판</a:t>
            </a:r>
            <a:r>
              <a:rPr dirty="0" sz="2800" spc="-65"/>
              <a:t> </a:t>
            </a:r>
            <a:r>
              <a:rPr dirty="0" sz="2800"/>
              <a:t>UD(Update,</a:t>
            </a:r>
            <a:r>
              <a:rPr dirty="0" sz="2800" spc="-55"/>
              <a:t> </a:t>
            </a:r>
            <a:r>
              <a:rPr dirty="0" sz="2800"/>
              <a:t>Delete)</a:t>
            </a:r>
            <a:r>
              <a:rPr dirty="0" sz="2800" spc="-55"/>
              <a:t>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3813524" y="1936728"/>
            <a:ext cx="36601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2</a:t>
            </a:r>
            <a:r>
              <a:rPr dirty="0" sz="1400" spc="-1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Firestore로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데이터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삭제하기: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게시글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삭제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latin typeface="Spoqa Han Sans Neo Bold"/>
                <a:cs typeface="Spoqa Han Sans Neo Bold"/>
              </a:rPr>
              <a:t>구현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13887" y="4948911"/>
            <a:ext cx="1168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85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33675" y="1394854"/>
            <a:ext cx="688975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10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https://firebase.google.com/docs/firestore/manage-</a:t>
            </a:r>
            <a:r>
              <a:rPr dirty="0" u="sng" sz="1500" spc="-2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data/delete-data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813280" y="4875560"/>
            <a:ext cx="79756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274" y="2007952"/>
            <a:ext cx="6379450" cy="26951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880863" y="466130"/>
            <a:ext cx="725805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2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게시글 삭제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구현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3612" y="477432"/>
            <a:ext cx="205232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UD(Update,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Delete)</a:t>
            </a:r>
            <a:r>
              <a:rPr dirty="0" sz="1100" spc="-25" b="1">
                <a:latin typeface="Spoqa Han Sans Neo Bold"/>
                <a:cs typeface="Spoqa Han Sans Neo Bold"/>
              </a:rPr>
              <a:t> 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게시글 삭제 </a:t>
            </a:r>
            <a:r>
              <a:rPr dirty="0" sz="1100" spc="-25" b="0">
                <a:latin typeface="Spoqa Han Sans Neo Medium"/>
                <a:cs typeface="Spoqa Han Sans Neo Medium"/>
              </a:rPr>
              <a:t>구현</a:t>
            </a:r>
            <a:endParaRPr sz="11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게시판</a:t>
            </a:r>
            <a:r>
              <a:rPr dirty="0" sz="2800" spc="-65"/>
              <a:t> </a:t>
            </a:r>
            <a:r>
              <a:rPr dirty="0" sz="2800"/>
              <a:t>UD(Update,</a:t>
            </a:r>
            <a:r>
              <a:rPr dirty="0" sz="2800" spc="-55"/>
              <a:t> </a:t>
            </a:r>
            <a:r>
              <a:rPr dirty="0" sz="2800"/>
              <a:t>Delete)</a:t>
            </a:r>
            <a:r>
              <a:rPr dirty="0" sz="2800" spc="-55"/>
              <a:t>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4059954" y="1936728"/>
            <a:ext cx="34137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3</a:t>
            </a:r>
            <a:r>
              <a:rPr dirty="0" sz="1400" spc="-1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Firestore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쿼리</a:t>
            </a:r>
            <a:r>
              <a:rPr dirty="0" sz="1400" spc="-5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적용하기: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내가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쓴</a:t>
            </a:r>
            <a:r>
              <a:rPr dirty="0" sz="1400" spc="-5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글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탭</a:t>
            </a:r>
            <a:r>
              <a:rPr dirty="0" sz="1400" spc="-5" b="1">
                <a:latin typeface="Spoqa Han Sans Neo Bold"/>
                <a:cs typeface="Spoqa Han Sans Neo Bold"/>
              </a:rPr>
              <a:t> </a:t>
            </a:r>
            <a:r>
              <a:rPr dirty="0" sz="1400" spc="-35" b="1">
                <a:latin typeface="Spoqa Han Sans Neo Bold"/>
                <a:cs typeface="Spoqa Han Sans Neo Bold"/>
              </a:rPr>
              <a:t>구현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3675" y="1394854"/>
            <a:ext cx="629539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6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https://firebase.google.com/docs/firestore/query-data/queries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77089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내가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쓴 글 탭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구현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3612" y="477432"/>
            <a:ext cx="205232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UD(Update,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Delete)</a:t>
            </a:r>
            <a:r>
              <a:rPr dirty="0" sz="1100" spc="-25" b="1">
                <a:latin typeface="Spoqa Han Sans Neo Bold"/>
                <a:cs typeface="Spoqa Han Sans Neo Bold"/>
              </a:rPr>
              <a:t> 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내가 쓴 글 탭 </a:t>
            </a:r>
            <a:r>
              <a:rPr dirty="0" sz="1100" spc="-35" b="0">
                <a:latin typeface="Spoqa Han Sans Neo Medium"/>
                <a:cs typeface="Spoqa Han Sans Neo Medium"/>
              </a:rPr>
              <a:t>구현</a:t>
            </a:r>
            <a:endParaRPr sz="1100">
              <a:latin typeface="Spoqa Han Sans Neo Medium"/>
              <a:cs typeface="Spoqa Han Sans Neo Medium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6061" y="1808597"/>
            <a:ext cx="6331875" cy="298228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13280" y="4870760"/>
            <a:ext cx="79756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87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3675" y="1394854"/>
            <a:ext cx="64052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6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https://firebase.google.com/docs/firestore/query-data/indexing</a:t>
            </a:r>
            <a:endParaRPr sz="1500">
              <a:latin typeface="Spoqa Han Sans Neo Medium"/>
              <a:cs typeface="Spoqa Han Sans Neo Medium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7856" y="1880204"/>
            <a:ext cx="5448288" cy="274859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880863" y="466130"/>
            <a:ext cx="77089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내가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쓴 글 탭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구현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3280" y="4870760"/>
            <a:ext cx="79756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87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63612" y="477432"/>
            <a:ext cx="205232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UD(Update,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Delete)</a:t>
            </a:r>
            <a:r>
              <a:rPr dirty="0" sz="1100" spc="-25" b="1">
                <a:latin typeface="Spoqa Han Sans Neo Bold"/>
                <a:cs typeface="Spoqa Han Sans Neo Bold"/>
              </a:rPr>
              <a:t> 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내가 쓴 글 탭 </a:t>
            </a:r>
            <a:r>
              <a:rPr dirty="0" sz="1100" spc="-35" b="0">
                <a:latin typeface="Spoqa Han Sans Neo Medium"/>
                <a:cs typeface="Spoqa Han Sans Neo Medium"/>
              </a:rPr>
              <a:t>구현</a:t>
            </a:r>
            <a:endParaRPr sz="11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게시판</a:t>
            </a:r>
            <a:r>
              <a:rPr dirty="0" sz="2800" spc="-65"/>
              <a:t> </a:t>
            </a:r>
            <a:r>
              <a:rPr dirty="0" sz="2800"/>
              <a:t>UD(Update,</a:t>
            </a:r>
            <a:r>
              <a:rPr dirty="0" sz="2800" spc="-55"/>
              <a:t> </a:t>
            </a:r>
            <a:r>
              <a:rPr dirty="0" sz="2800"/>
              <a:t>Delete)</a:t>
            </a:r>
            <a:r>
              <a:rPr dirty="0" sz="2800" spc="-55"/>
              <a:t>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4140676" y="1936728"/>
            <a:ext cx="3332479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4</a:t>
            </a:r>
            <a:r>
              <a:rPr dirty="0" sz="1400" spc="-15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Firestore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쿼리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적용하기: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카테고리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탭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spc="-35" b="1">
                <a:latin typeface="Spoqa Han Sans Neo Bold"/>
                <a:cs typeface="Spoqa Han Sans Neo Bold"/>
              </a:rPr>
              <a:t>구현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2547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프로젝트 </a:t>
            </a:r>
            <a:r>
              <a:rPr dirty="0" sz="2800" spc="-25"/>
              <a:t>개요</a:t>
            </a:r>
            <a:endParaRPr sz="2800"/>
          </a:p>
        </p:txBody>
      </p:sp>
      <p:sp>
        <p:nvSpPr>
          <p:cNvPr id="5" name="object 5" descr=""/>
          <p:cNvSpPr txBox="1"/>
          <p:nvPr/>
        </p:nvSpPr>
        <p:spPr>
          <a:xfrm>
            <a:off x="5512920" y="4938736"/>
            <a:ext cx="83820" cy="13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 sz="90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340273" y="1945846"/>
            <a:ext cx="11315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solidFill>
                  <a:srgbClr val="ED234B"/>
                </a:solidFill>
                <a:latin typeface="Spoqa Han Sans Neo Bold"/>
                <a:cs typeface="Spoqa Han Sans Neo Bold"/>
              </a:rPr>
              <a:t>3 </a:t>
            </a:r>
            <a:r>
              <a:rPr dirty="0" sz="1300" b="1">
                <a:latin typeface="Spoqa Han Sans Neo Bold"/>
                <a:cs typeface="Spoqa Han Sans Neo Bold"/>
              </a:rPr>
              <a:t>프로젝트 </a:t>
            </a:r>
            <a:r>
              <a:rPr dirty="0" sz="1300" spc="-25" b="1">
                <a:latin typeface="Spoqa Han Sans Neo Bold"/>
                <a:cs typeface="Spoqa Han Sans Neo Bold"/>
              </a:rPr>
              <a:t>구조</a:t>
            </a:r>
            <a:endParaRPr sz="13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3675" y="1394854"/>
            <a:ext cx="629539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6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https://firebase.google.com/docs/firestore/query-data/queries</a:t>
            </a:r>
            <a:endParaRPr sz="15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77089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내가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쓴 글 탭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구현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63612" y="477432"/>
            <a:ext cx="205232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UD(Update,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Delete)</a:t>
            </a:r>
            <a:r>
              <a:rPr dirty="0" sz="1100" spc="-25" b="1">
                <a:latin typeface="Spoqa Han Sans Neo Bold"/>
                <a:cs typeface="Spoqa Han Sans Neo Bold"/>
              </a:rPr>
              <a:t> 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내가 쓴 글 탭 </a:t>
            </a:r>
            <a:r>
              <a:rPr dirty="0" sz="1100" spc="-35" b="0">
                <a:latin typeface="Spoqa Han Sans Neo Medium"/>
                <a:cs typeface="Spoqa Han Sans Neo Medium"/>
              </a:rPr>
              <a:t>구현</a:t>
            </a:r>
            <a:endParaRPr sz="1100">
              <a:latin typeface="Spoqa Han Sans Neo Medium"/>
              <a:cs typeface="Spoqa Han Sans Neo Medium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6061" y="1808597"/>
            <a:ext cx="6331875" cy="298228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13280" y="4870760"/>
            <a:ext cx="79756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90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33675" y="1394854"/>
            <a:ext cx="64052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참고:</a:t>
            </a:r>
            <a:r>
              <a:rPr dirty="0" sz="1500" spc="6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u="sng" sz="1500" spc="-10" b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Spoqa Han Sans Neo Medium"/>
                <a:cs typeface="Spoqa Han Sans Neo Medium"/>
              </a:rPr>
              <a:t>https://firebase.google.com/docs/firestore/query-data/indexing</a:t>
            </a:r>
            <a:endParaRPr sz="1500">
              <a:latin typeface="Spoqa Han Sans Neo Medium"/>
              <a:cs typeface="Spoqa Han Sans Neo Medium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7856" y="1880204"/>
            <a:ext cx="5448288" cy="2748597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880863" y="466130"/>
            <a:ext cx="770890" cy="509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3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내가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쓴 글 탭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구현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13280" y="4870760"/>
            <a:ext cx="797560" cy="1301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출처:</a:t>
            </a:r>
            <a:r>
              <a:rPr dirty="0" sz="600" spc="-15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>
                <a:solidFill>
                  <a:srgbClr val="A7A7A7"/>
                </a:solidFill>
                <a:latin typeface="Spoqa Han Sans Neo Regular"/>
                <a:cs typeface="Spoqa Han Sans Neo Regular"/>
              </a:rPr>
              <a:t>Firebase</a:t>
            </a:r>
            <a:r>
              <a:rPr dirty="0" sz="600" spc="-10">
                <a:solidFill>
                  <a:srgbClr val="A7A7A7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600" spc="-20">
                <a:solidFill>
                  <a:srgbClr val="A7A7A7"/>
                </a:solidFill>
                <a:latin typeface="Spoqa Han Sans Neo Regular"/>
                <a:cs typeface="Spoqa Han Sans Neo Regular"/>
              </a:rPr>
              <a:t>공식문서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90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563612" y="477432"/>
            <a:ext cx="2052320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게시판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UD(Update,</a:t>
            </a:r>
            <a:r>
              <a:rPr dirty="0" sz="1100" spc="-25" b="1">
                <a:latin typeface="Spoqa Han Sans Neo Bold"/>
                <a:cs typeface="Spoqa Han Sans Neo Bold"/>
              </a:rPr>
              <a:t> </a:t>
            </a:r>
            <a:r>
              <a:rPr dirty="0" sz="1100" b="1">
                <a:latin typeface="Spoqa Han Sans Neo Bold"/>
                <a:cs typeface="Spoqa Han Sans Neo Bold"/>
              </a:rPr>
              <a:t>Delete)</a:t>
            </a:r>
            <a:r>
              <a:rPr dirty="0" sz="1100" spc="-25" b="1">
                <a:latin typeface="Spoqa Han Sans Neo Bold"/>
                <a:cs typeface="Spoqa Han Sans Neo Bold"/>
              </a:rPr>
              <a:t> 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내가 쓴 글 탭 </a:t>
            </a:r>
            <a:r>
              <a:rPr dirty="0" sz="1100" spc="-35" b="0">
                <a:latin typeface="Spoqa Han Sans Neo Medium"/>
                <a:cs typeface="Spoqa Han Sans Neo Medium"/>
              </a:rPr>
              <a:t>구현</a:t>
            </a:r>
            <a:endParaRPr sz="11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2737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다크모드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5083727" y="1936728"/>
            <a:ext cx="23895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</a:t>
            </a:r>
            <a:r>
              <a:rPr dirty="0" sz="1400" spc="-2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spc="-10" b="1">
                <a:latin typeface="Spoqa Han Sans Neo Bold"/>
                <a:cs typeface="Spoqa Han Sans Neo Bold"/>
              </a:rPr>
              <a:t>Context</a:t>
            </a:r>
            <a:r>
              <a:rPr dirty="0" sz="1400" spc="-5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api로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다크모드</a:t>
            </a:r>
            <a:r>
              <a:rPr dirty="0" sz="1400" spc="-5" b="1"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latin typeface="Spoqa Han Sans Neo Bold"/>
                <a:cs typeface="Spoqa Han Sans Neo Bold"/>
              </a:rPr>
              <a:t>설계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02552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다크모드 </a:t>
            </a:r>
            <a:r>
              <a:rPr dirty="0" sz="1100" spc="-3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전역 </a:t>
            </a:r>
            <a:r>
              <a:rPr dirty="0" sz="1100" spc="-10" b="0">
                <a:latin typeface="Spoqa Han Sans Neo Medium"/>
                <a:cs typeface="Spoqa Han Sans Neo Medium"/>
              </a:rPr>
              <a:t>상태관리란?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65505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Context</a:t>
            </a:r>
            <a:r>
              <a:rPr dirty="0" sz="8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api로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다크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모드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설계</a:t>
            </a:r>
            <a:endParaRPr sz="800">
              <a:latin typeface="Spoqa Han Sans Neo Regular"/>
              <a:cs typeface="Spoqa Han Sans Neo Regular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982" y="1761804"/>
            <a:ext cx="3900559" cy="278148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610065" y="2782640"/>
            <a:ext cx="520700" cy="232410"/>
          </a:xfrm>
          <a:prstGeom prst="rect">
            <a:avLst/>
          </a:prstGeom>
          <a:solidFill>
            <a:srgbClr val="D9D9D9"/>
          </a:solidFill>
        </p:spPr>
        <p:txBody>
          <a:bodyPr wrap="square" lIns="0" tIns="7874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620"/>
              </a:spcBef>
            </a:pPr>
            <a:r>
              <a:rPr dirty="0" sz="500" spc="-10">
                <a:latin typeface="Spoqa Han Sans Neo Regular"/>
                <a:cs typeface="Spoqa Han Sans Neo Regular"/>
              </a:rPr>
              <a:t>Content</a:t>
            </a:r>
            <a:endParaRPr sz="500">
              <a:latin typeface="Spoqa Han Sans Neo Regular"/>
              <a:cs typeface="Spoqa Han Sans Neo Regular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93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5042608" y="2159022"/>
            <a:ext cx="3446145" cy="1835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880" marR="5080" indent="-170815">
              <a:lnSpc>
                <a:spcPct val="1583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컴포넌트</a:t>
            </a:r>
            <a:r>
              <a:rPr dirty="0" sz="1500" spc="-15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간</a:t>
            </a:r>
            <a:r>
              <a:rPr dirty="0" sz="15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데이터</a:t>
            </a:r>
            <a:r>
              <a:rPr dirty="0" sz="15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전달:</a:t>
            </a:r>
            <a:r>
              <a:rPr dirty="0" sz="1500" spc="-10" b="1">
                <a:solidFill>
                  <a:srgbClr val="53585F"/>
                </a:solidFill>
                <a:latin typeface="Spoqa Han Sans Neo Bold"/>
                <a:cs typeface="Spoqa Han Sans Neo Bold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상위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컴포넌트에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서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하위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컴포넌트로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props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전달</a:t>
            </a:r>
            <a:endParaRPr sz="1500">
              <a:latin typeface="Spoqa Han Sans Neo Medium"/>
              <a:cs typeface="Spoqa Han Sans Neo Medium"/>
            </a:endParaRPr>
          </a:p>
          <a:p>
            <a:pPr marL="182880" indent="-170815">
              <a:lnSpc>
                <a:spcPct val="100000"/>
              </a:lnSpc>
              <a:spcBef>
                <a:spcPts val="1050"/>
              </a:spcBef>
              <a:buFont typeface="Spoqa Han Sans Neo Bold"/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상태: 컴포넌트 내부에서 관리되는 </a:t>
            </a:r>
            <a:r>
              <a:rPr dirty="0" sz="1500" spc="-5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값</a:t>
            </a:r>
            <a:endParaRPr sz="1500">
              <a:latin typeface="Spoqa Han Sans Neo Medium"/>
              <a:cs typeface="Spoqa Han Sans Neo Medium"/>
            </a:endParaRPr>
          </a:p>
          <a:p>
            <a:pPr marL="182880" marR="187325" indent="-170815">
              <a:lnSpc>
                <a:spcPct val="158300"/>
              </a:lnSpc>
              <a:buFont typeface="Spoqa Han Sans Neo Bold"/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관리: 컴포넌트 간의 데이터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전달과 관리</a:t>
            </a:r>
            <a:endParaRPr sz="15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63612" y="477432"/>
            <a:ext cx="102552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다크모드 </a:t>
            </a:r>
            <a:r>
              <a:rPr dirty="0" sz="1100" spc="-3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전역 </a:t>
            </a:r>
            <a:r>
              <a:rPr dirty="0" sz="1100" spc="-10" b="0">
                <a:latin typeface="Spoqa Han Sans Neo Medium"/>
                <a:cs typeface="Spoqa Han Sans Neo Medium"/>
              </a:rPr>
              <a:t>상태관리란?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880863" y="466130"/>
            <a:ext cx="865505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Context</a:t>
            </a:r>
            <a:r>
              <a:rPr dirty="0" sz="8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api로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다크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모드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설계</a:t>
            </a:r>
            <a:endParaRPr sz="800">
              <a:latin typeface="Spoqa Han Sans Neo Regular"/>
              <a:cs typeface="Spoqa Han Sans Neo Regular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012128" y="2237120"/>
            <a:ext cx="3482975" cy="1473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82880" marR="5080" indent="-170815">
              <a:lnSpc>
                <a:spcPct val="15830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Prop Drilling: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부모 컴포넌트에서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를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전달받은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자식 컴포넌트가,</a:t>
            </a:r>
            <a:r>
              <a:rPr dirty="0" sz="1500" spc="-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또다시 </a:t>
            </a:r>
            <a:r>
              <a:rPr dirty="0" sz="1500" spc="-3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하위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컴포넌트로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데이터를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전달하는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상황</a:t>
            </a:r>
            <a:endParaRPr sz="1500">
              <a:latin typeface="Spoqa Han Sans Neo Medium"/>
              <a:cs typeface="Spoqa Han Sans Neo Medium"/>
            </a:endParaRPr>
          </a:p>
          <a:p>
            <a:pPr algn="just" marL="182880" indent="-170815">
              <a:lnSpc>
                <a:spcPct val="100000"/>
              </a:lnSpc>
              <a:spcBef>
                <a:spcPts val="1050"/>
              </a:spcBef>
              <a:buFont typeface="Spoqa Han Sans Neo Bold"/>
              <a:buChar char="•"/>
              <a:tabLst>
                <a:tab pos="183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문제점: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코드의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복잡성,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유지보수의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어려움</a:t>
            </a:r>
            <a:endParaRPr sz="1500">
              <a:latin typeface="Spoqa Han Sans Neo Medium"/>
              <a:cs typeface="Spoqa Han Sans Neo Medium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0629" y="1547652"/>
            <a:ext cx="4005370" cy="3004027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fld id="{81D60167-4931-47E6-BA6A-407CBD079E47}" type="slidenum">
              <a:rPr dirty="0" spc="-25"/>
              <a:t>93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526587" y="4956810"/>
            <a:ext cx="91440" cy="10477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95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63612" y="477432"/>
            <a:ext cx="102552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다크모드 </a:t>
            </a:r>
            <a:r>
              <a:rPr dirty="0" sz="1100" spc="-3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b="0">
                <a:latin typeface="Spoqa Han Sans Neo Medium"/>
                <a:cs typeface="Spoqa Han Sans Neo Medium"/>
              </a:rPr>
              <a:t>전역 </a:t>
            </a:r>
            <a:r>
              <a:rPr dirty="0" sz="1100" spc="-10" b="0">
                <a:latin typeface="Spoqa Han Sans Neo Medium"/>
                <a:cs typeface="Spoqa Han Sans Neo Medium"/>
              </a:rPr>
              <a:t>상태관리란?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880863" y="466130"/>
            <a:ext cx="865505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Context</a:t>
            </a:r>
            <a:r>
              <a:rPr dirty="0" sz="8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api로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다크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모드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설계</a:t>
            </a:r>
            <a:endParaRPr sz="800">
              <a:latin typeface="Spoqa Han Sans Neo Regular"/>
              <a:cs typeface="Spoqa Han Sans Neo Regular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6814" y="2163060"/>
            <a:ext cx="6150375" cy="298043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85227" y="1268290"/>
            <a:ext cx="7152005" cy="749300"/>
          </a:xfrm>
          <a:prstGeom prst="rect">
            <a:avLst/>
          </a:prstGeom>
        </p:spPr>
        <p:txBody>
          <a:bodyPr wrap="square" lIns="0" tIns="146050" rIns="0" bIns="0" rtlCol="0" vert="horz">
            <a:spAutoFit/>
          </a:bodyPr>
          <a:lstStyle/>
          <a:p>
            <a:pPr marL="182880" indent="-170815">
              <a:lnSpc>
                <a:spcPct val="100000"/>
              </a:lnSpc>
              <a:spcBef>
                <a:spcPts val="1150"/>
              </a:spcBef>
              <a:buChar char="•"/>
              <a:tabLst>
                <a:tab pos="183515" algn="l"/>
              </a:tabLst>
            </a:pPr>
            <a:r>
              <a:rPr dirty="0" sz="1500" b="1">
                <a:solidFill>
                  <a:srgbClr val="53585F"/>
                </a:solidFill>
                <a:latin typeface="Spoqa Han Sans Neo Bold"/>
                <a:cs typeface="Spoqa Han Sans Neo Bold"/>
              </a:rPr>
              <a:t>Prop Drilling 해결 </a:t>
            </a:r>
            <a:r>
              <a:rPr dirty="0" sz="1500" spc="-25" b="1">
                <a:solidFill>
                  <a:srgbClr val="53585F"/>
                </a:solidFill>
                <a:latin typeface="Spoqa Han Sans Neo Bold"/>
                <a:cs typeface="Spoqa Han Sans Neo Bold"/>
              </a:rPr>
              <a:t>방안:</a:t>
            </a:r>
            <a:endParaRPr sz="1500">
              <a:latin typeface="Spoqa Han Sans Neo Bold"/>
              <a:cs typeface="Spoqa Han Sans Neo Bold"/>
            </a:endParaRPr>
          </a:p>
          <a:p>
            <a:pPr lvl="1" marL="563880" indent="-171450">
              <a:lnSpc>
                <a:spcPct val="100000"/>
              </a:lnSpc>
              <a:spcBef>
                <a:spcPts val="1050"/>
              </a:spcBef>
              <a:buFont typeface="Spoqa Han Sans Neo Bold"/>
              <a:buChar char="•"/>
              <a:tabLst>
                <a:tab pos="564515" algn="l"/>
              </a:tabLst>
            </a:pP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라이브러리(Recoil,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Redux)나,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1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Context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API를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사용하여</a:t>
            </a:r>
            <a:r>
              <a:rPr dirty="0" sz="1500" spc="-1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전역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상태를</a:t>
            </a:r>
            <a:r>
              <a:rPr dirty="0" sz="1500" spc="-20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 </a:t>
            </a:r>
            <a:r>
              <a:rPr dirty="0" sz="1500" spc="-25" b="0">
                <a:solidFill>
                  <a:srgbClr val="53585F"/>
                </a:solidFill>
                <a:latin typeface="Spoqa Han Sans Neo Medium"/>
                <a:cs typeface="Spoqa Han Sans Neo Medium"/>
              </a:rPr>
              <a:t>관리</a:t>
            </a:r>
            <a:endParaRPr sz="1500">
              <a:latin typeface="Spoqa Han Sans Neo Medium"/>
              <a:cs typeface="Spoqa Han Sans Neo Medium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70585" y="0"/>
            <a:ext cx="8193405" cy="5143500"/>
            <a:chOff x="570585" y="0"/>
            <a:chExt cx="8193405" cy="51435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8743" y="2266317"/>
              <a:ext cx="979476" cy="162344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644936" y="2326101"/>
              <a:ext cx="718185" cy="1367790"/>
            </a:xfrm>
            <a:custGeom>
              <a:avLst/>
              <a:gdLst/>
              <a:ahLst/>
              <a:cxnLst/>
              <a:rect l="l" t="t" r="r" b="b"/>
              <a:pathLst>
                <a:path w="718184" h="1367789">
                  <a:moveTo>
                    <a:pt x="717866" y="0"/>
                  </a:moveTo>
                  <a:lnTo>
                    <a:pt x="5904" y="1355929"/>
                  </a:lnTo>
                  <a:lnTo>
                    <a:pt x="0" y="1367173"/>
                  </a:lnTo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594161" y="3653690"/>
              <a:ext cx="111125" cy="136525"/>
            </a:xfrm>
            <a:custGeom>
              <a:avLst/>
              <a:gdLst/>
              <a:ahLst/>
              <a:cxnLst/>
              <a:rect l="l" t="t" r="r" b="b"/>
              <a:pathLst>
                <a:path w="111125" h="136525">
                  <a:moveTo>
                    <a:pt x="2706" y="0"/>
                  </a:moveTo>
                  <a:lnTo>
                    <a:pt x="0" y="136283"/>
                  </a:lnTo>
                  <a:lnTo>
                    <a:pt x="110651" y="56678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964609" y="3429422"/>
              <a:ext cx="1452880" cy="414020"/>
            </a:xfrm>
            <a:custGeom>
              <a:avLst/>
              <a:gdLst/>
              <a:ahLst/>
              <a:cxnLst/>
              <a:rect l="l" t="t" r="r" b="b"/>
              <a:pathLst>
                <a:path w="1452879" h="414020">
                  <a:moveTo>
                    <a:pt x="0" y="0"/>
                  </a:moveTo>
                  <a:lnTo>
                    <a:pt x="1452751" y="413857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625149" y="3434527"/>
              <a:ext cx="1658620" cy="403860"/>
            </a:xfrm>
            <a:custGeom>
              <a:avLst/>
              <a:gdLst/>
              <a:ahLst/>
              <a:cxnLst/>
              <a:rect l="l" t="t" r="r" b="b"/>
              <a:pathLst>
                <a:path w="1658620" h="403860">
                  <a:moveTo>
                    <a:pt x="0" y="403648"/>
                  </a:moveTo>
                  <a:lnTo>
                    <a:pt x="1658492" y="0"/>
                  </a:lnTo>
                </a:path>
              </a:pathLst>
            </a:custGeom>
            <a:ln w="12699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571999" y="3385467"/>
              <a:ext cx="0" cy="416559"/>
            </a:xfrm>
            <a:custGeom>
              <a:avLst/>
              <a:gdLst/>
              <a:ahLst/>
              <a:cxnLst/>
              <a:rect l="l" t="t" r="r" b="b"/>
              <a:pathLst>
                <a:path w="0" h="416560">
                  <a:moveTo>
                    <a:pt x="0" y="4159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571999" y="2367456"/>
              <a:ext cx="0" cy="416559"/>
            </a:xfrm>
            <a:custGeom>
              <a:avLst/>
              <a:gdLst/>
              <a:ahLst/>
              <a:cxnLst/>
              <a:rect l="l" t="t" r="r" b="b"/>
              <a:pathLst>
                <a:path w="0" h="416560">
                  <a:moveTo>
                    <a:pt x="0" y="41595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4513887" y="4948911"/>
            <a:ext cx="116839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5">
                <a:solidFill>
                  <a:srgbClr val="888888"/>
                </a:solidFill>
                <a:latin typeface="Spoqa Han Sans Neo Regular"/>
                <a:cs typeface="Spoqa Han Sans Neo Regular"/>
              </a:rPr>
              <a:t>96</a:t>
            </a:r>
            <a:endParaRPr sz="600">
              <a:latin typeface="Spoqa Han Sans Neo Regular"/>
              <a:cs typeface="Spoqa Han Sans Neo Regular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3612" y="477432"/>
            <a:ext cx="1741805" cy="4826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1100" b="1">
                <a:latin typeface="Spoqa Han Sans Neo Bold"/>
                <a:cs typeface="Spoqa Han Sans Neo Bold"/>
              </a:rPr>
              <a:t>다크모드 </a:t>
            </a:r>
            <a:r>
              <a:rPr dirty="0" sz="1100" spc="-35" b="1">
                <a:latin typeface="Spoqa Han Sans Neo Bold"/>
                <a:cs typeface="Spoqa Han Sans Neo Bold"/>
              </a:rPr>
              <a:t>구현</a:t>
            </a:r>
            <a:endParaRPr sz="1100">
              <a:latin typeface="Spoqa Han Sans Neo Bold"/>
              <a:cs typeface="Spoqa Han Sans Neo Bold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100" spc="-10" b="0">
                <a:latin typeface="Spoqa Han Sans Neo Medium"/>
                <a:cs typeface="Spoqa Han Sans Neo Medium"/>
              </a:rPr>
              <a:t>Context</a:t>
            </a:r>
            <a:r>
              <a:rPr dirty="0" sz="1100" spc="-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api로</a:t>
            </a:r>
            <a:r>
              <a:rPr dirty="0" sz="1100" spc="-5" b="0">
                <a:latin typeface="Spoqa Han Sans Neo Medium"/>
                <a:cs typeface="Spoqa Han Sans Neo Medium"/>
              </a:rPr>
              <a:t> </a:t>
            </a:r>
            <a:r>
              <a:rPr dirty="0" sz="1100" b="0">
                <a:latin typeface="Spoqa Han Sans Neo Medium"/>
                <a:cs typeface="Spoqa Han Sans Neo Medium"/>
              </a:rPr>
              <a:t>다크모드</a:t>
            </a:r>
            <a:r>
              <a:rPr dirty="0" sz="1100" spc="-5" b="0">
                <a:latin typeface="Spoqa Han Sans Neo Medium"/>
                <a:cs typeface="Spoqa Han Sans Neo Medium"/>
              </a:rPr>
              <a:t> </a:t>
            </a:r>
            <a:r>
              <a:rPr dirty="0" sz="1100" spc="-35" b="0">
                <a:latin typeface="Spoqa Han Sans Neo Medium"/>
                <a:cs typeface="Spoqa Han Sans Neo Medium"/>
              </a:rPr>
              <a:t>설계</a:t>
            </a:r>
            <a:endParaRPr sz="1100">
              <a:latin typeface="Spoqa Han Sans Neo Medium"/>
              <a:cs typeface="Spoqa Han Sans Neo Medium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880863" y="466130"/>
            <a:ext cx="865505" cy="636905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dirty="0" sz="1900" spc="-25" b="1">
                <a:solidFill>
                  <a:srgbClr val="FFFFFF"/>
                </a:solidFill>
                <a:latin typeface="Spoqa Han Sans Neo Bold"/>
                <a:cs typeface="Spoqa Han Sans Neo Bold"/>
              </a:rPr>
              <a:t>1</a:t>
            </a:r>
            <a:r>
              <a:rPr dirty="0" sz="1200" spc="-25" b="1">
                <a:latin typeface="Spoqa Han Sans Neo Bold"/>
                <a:cs typeface="Spoqa Han Sans Neo Bold"/>
              </a:rPr>
              <a:t>.</a:t>
            </a:r>
            <a:endParaRPr sz="1200">
              <a:latin typeface="Spoqa Han Sans Neo Bold"/>
              <a:cs typeface="Spoqa Han Sans Neo Bold"/>
            </a:endParaRPr>
          </a:p>
          <a:p>
            <a:pPr marL="12700" marR="5080">
              <a:lnSpc>
                <a:spcPct val="104200"/>
              </a:lnSpc>
              <a:spcBef>
                <a:spcPts val="130"/>
              </a:spcBef>
            </a:pP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Context</a:t>
            </a:r>
            <a:r>
              <a:rPr dirty="0" sz="8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api로</a:t>
            </a:r>
            <a:r>
              <a:rPr dirty="0" sz="8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다크</a:t>
            </a:r>
            <a:r>
              <a:rPr dirty="0" sz="800" spc="500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800">
                <a:solidFill>
                  <a:srgbClr val="FFFFFF"/>
                </a:solidFill>
                <a:latin typeface="Spoqa Han Sans Neo Regular"/>
                <a:cs typeface="Spoqa Han Sans Neo Regular"/>
              </a:rPr>
              <a:t>모드 </a:t>
            </a:r>
            <a:r>
              <a:rPr dirty="0" sz="8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설계</a:t>
            </a:r>
            <a:endParaRPr sz="800">
              <a:latin typeface="Spoqa Han Sans Neo Regular"/>
              <a:cs typeface="Spoqa Han Sans Neo Regular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505055" y="1700592"/>
            <a:ext cx="1835150" cy="697865"/>
            <a:chOff x="6505055" y="1700592"/>
            <a:chExt cx="1835150" cy="697865"/>
          </a:xfrm>
        </p:grpSpPr>
        <p:sp>
          <p:nvSpPr>
            <p:cNvPr id="14" name="object 14" descr=""/>
            <p:cNvSpPr/>
            <p:nvPr/>
          </p:nvSpPr>
          <p:spPr>
            <a:xfrm>
              <a:off x="6517755" y="1713292"/>
              <a:ext cx="1809750" cy="672465"/>
            </a:xfrm>
            <a:custGeom>
              <a:avLst/>
              <a:gdLst/>
              <a:ahLst/>
              <a:cxnLst/>
              <a:rect l="l" t="t" r="r" b="b"/>
              <a:pathLst>
                <a:path w="1809750" h="672464">
                  <a:moveTo>
                    <a:pt x="1587595" y="0"/>
                  </a:moveTo>
                  <a:lnTo>
                    <a:pt x="221656" y="0"/>
                  </a:lnTo>
                  <a:lnTo>
                    <a:pt x="177548" y="169"/>
                  </a:lnTo>
                  <a:lnTo>
                    <a:pt x="113723" y="4582"/>
                  </a:lnTo>
                  <a:lnTo>
                    <a:pt x="65053" y="23956"/>
                  </a:lnTo>
                  <a:lnTo>
                    <a:pt x="23957" y="65052"/>
                  </a:lnTo>
                  <a:lnTo>
                    <a:pt x="4582" y="113722"/>
                  </a:lnTo>
                  <a:lnTo>
                    <a:pt x="169" y="177547"/>
                  </a:lnTo>
                  <a:lnTo>
                    <a:pt x="0" y="221656"/>
                  </a:lnTo>
                  <a:lnTo>
                    <a:pt x="0" y="450745"/>
                  </a:lnTo>
                  <a:lnTo>
                    <a:pt x="169" y="494854"/>
                  </a:lnTo>
                  <a:lnTo>
                    <a:pt x="4582" y="558679"/>
                  </a:lnTo>
                  <a:lnTo>
                    <a:pt x="23957" y="607349"/>
                  </a:lnTo>
                  <a:lnTo>
                    <a:pt x="65053" y="648445"/>
                  </a:lnTo>
                  <a:lnTo>
                    <a:pt x="113723" y="667820"/>
                  </a:lnTo>
                  <a:lnTo>
                    <a:pt x="177548" y="672233"/>
                  </a:lnTo>
                  <a:lnTo>
                    <a:pt x="221656" y="672402"/>
                  </a:lnTo>
                  <a:lnTo>
                    <a:pt x="1587595" y="672402"/>
                  </a:lnTo>
                  <a:lnTo>
                    <a:pt x="1631703" y="672233"/>
                  </a:lnTo>
                  <a:lnTo>
                    <a:pt x="1695528" y="667820"/>
                  </a:lnTo>
                  <a:lnTo>
                    <a:pt x="1744198" y="648445"/>
                  </a:lnTo>
                  <a:lnTo>
                    <a:pt x="1785295" y="607349"/>
                  </a:lnTo>
                  <a:lnTo>
                    <a:pt x="1804669" y="558679"/>
                  </a:lnTo>
                  <a:lnTo>
                    <a:pt x="1809082" y="494854"/>
                  </a:lnTo>
                  <a:lnTo>
                    <a:pt x="1809252" y="450745"/>
                  </a:lnTo>
                  <a:lnTo>
                    <a:pt x="1809252" y="221656"/>
                  </a:lnTo>
                  <a:lnTo>
                    <a:pt x="1809082" y="177547"/>
                  </a:lnTo>
                  <a:lnTo>
                    <a:pt x="1804669" y="113722"/>
                  </a:lnTo>
                  <a:lnTo>
                    <a:pt x="1785295" y="65052"/>
                  </a:lnTo>
                  <a:lnTo>
                    <a:pt x="1744198" y="23956"/>
                  </a:lnTo>
                  <a:lnTo>
                    <a:pt x="1695528" y="4582"/>
                  </a:lnTo>
                  <a:lnTo>
                    <a:pt x="1631703" y="169"/>
                  </a:lnTo>
                  <a:lnTo>
                    <a:pt x="1587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517755" y="1713292"/>
              <a:ext cx="1809750" cy="672465"/>
            </a:xfrm>
            <a:custGeom>
              <a:avLst/>
              <a:gdLst/>
              <a:ahLst/>
              <a:cxnLst/>
              <a:rect l="l" t="t" r="r" b="b"/>
              <a:pathLst>
                <a:path w="1809750" h="672464">
                  <a:moveTo>
                    <a:pt x="221657" y="0"/>
                  </a:moveTo>
                  <a:lnTo>
                    <a:pt x="1587595" y="0"/>
                  </a:lnTo>
                  <a:lnTo>
                    <a:pt x="1631703" y="169"/>
                  </a:lnTo>
                  <a:lnTo>
                    <a:pt x="1695528" y="4582"/>
                  </a:lnTo>
                  <a:lnTo>
                    <a:pt x="1744198" y="23957"/>
                  </a:lnTo>
                  <a:lnTo>
                    <a:pt x="1785295" y="65053"/>
                  </a:lnTo>
                  <a:lnTo>
                    <a:pt x="1804669" y="113722"/>
                  </a:lnTo>
                  <a:lnTo>
                    <a:pt x="1809082" y="177548"/>
                  </a:lnTo>
                  <a:lnTo>
                    <a:pt x="1809252" y="221657"/>
                  </a:lnTo>
                  <a:lnTo>
                    <a:pt x="1809252" y="450745"/>
                  </a:lnTo>
                  <a:lnTo>
                    <a:pt x="1809082" y="494854"/>
                  </a:lnTo>
                  <a:lnTo>
                    <a:pt x="1804669" y="558680"/>
                  </a:lnTo>
                  <a:lnTo>
                    <a:pt x="1785295" y="607350"/>
                  </a:lnTo>
                  <a:lnTo>
                    <a:pt x="1744198" y="648446"/>
                  </a:lnTo>
                  <a:lnTo>
                    <a:pt x="1695528" y="667820"/>
                  </a:lnTo>
                  <a:lnTo>
                    <a:pt x="1631703" y="672233"/>
                  </a:lnTo>
                  <a:lnTo>
                    <a:pt x="1587595" y="672403"/>
                  </a:lnTo>
                  <a:lnTo>
                    <a:pt x="221657" y="672403"/>
                  </a:lnTo>
                  <a:lnTo>
                    <a:pt x="177548" y="672233"/>
                  </a:lnTo>
                  <a:lnTo>
                    <a:pt x="113722" y="667820"/>
                  </a:lnTo>
                  <a:lnTo>
                    <a:pt x="65053" y="648446"/>
                  </a:lnTo>
                  <a:lnTo>
                    <a:pt x="23957" y="607350"/>
                  </a:lnTo>
                  <a:lnTo>
                    <a:pt x="4582" y="558680"/>
                  </a:lnTo>
                  <a:lnTo>
                    <a:pt x="169" y="494854"/>
                  </a:lnTo>
                  <a:lnTo>
                    <a:pt x="0" y="450745"/>
                  </a:lnTo>
                  <a:lnTo>
                    <a:pt x="0" y="221657"/>
                  </a:lnTo>
                  <a:lnTo>
                    <a:pt x="169" y="177548"/>
                  </a:lnTo>
                  <a:lnTo>
                    <a:pt x="4582" y="113722"/>
                  </a:lnTo>
                  <a:lnTo>
                    <a:pt x="23957" y="65053"/>
                  </a:lnTo>
                  <a:lnTo>
                    <a:pt x="65053" y="23957"/>
                  </a:lnTo>
                  <a:lnTo>
                    <a:pt x="113722" y="4582"/>
                  </a:lnTo>
                  <a:lnTo>
                    <a:pt x="177548" y="169"/>
                  </a:lnTo>
                  <a:lnTo>
                    <a:pt x="221657" y="0"/>
                  </a:lnTo>
                  <a:close/>
                </a:path>
              </a:pathLst>
            </a:custGeom>
            <a:ln w="25400">
              <a:solidFill>
                <a:srgbClr val="4285F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760406" y="1923153"/>
            <a:ext cx="13112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latin typeface="Spoqa Han Sans Neo Bold"/>
                <a:cs typeface="Spoqa Han Sans Neo Bold"/>
              </a:rPr>
              <a:t>ThemeContext</a:t>
            </a:r>
            <a:endParaRPr sz="1400">
              <a:latin typeface="Spoqa Han Sans Neo Bold"/>
              <a:cs typeface="Spoqa Han Sans Neo Bold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1807197" y="1706307"/>
            <a:ext cx="5530215" cy="2773680"/>
            <a:chOff x="1807197" y="1706307"/>
            <a:chExt cx="5530215" cy="2773680"/>
          </a:xfrm>
        </p:grpSpPr>
        <p:sp>
          <p:nvSpPr>
            <p:cNvPr id="18" name="object 18" descr=""/>
            <p:cNvSpPr/>
            <p:nvPr/>
          </p:nvSpPr>
          <p:spPr>
            <a:xfrm>
              <a:off x="3747524" y="1713292"/>
              <a:ext cx="1649095" cy="672465"/>
            </a:xfrm>
            <a:custGeom>
              <a:avLst/>
              <a:gdLst/>
              <a:ahLst/>
              <a:cxnLst/>
              <a:rect l="l" t="t" r="r" b="b"/>
              <a:pathLst>
                <a:path w="1649095" h="672464">
                  <a:moveTo>
                    <a:pt x="1435354" y="0"/>
                  </a:moveTo>
                  <a:lnTo>
                    <a:pt x="213596" y="0"/>
                  </a:lnTo>
                  <a:lnTo>
                    <a:pt x="171091" y="163"/>
                  </a:lnTo>
                  <a:lnTo>
                    <a:pt x="109587" y="4415"/>
                  </a:lnTo>
                  <a:lnTo>
                    <a:pt x="62687" y="23085"/>
                  </a:lnTo>
                  <a:lnTo>
                    <a:pt x="23086" y="62686"/>
                  </a:lnTo>
                  <a:lnTo>
                    <a:pt x="4415" y="109586"/>
                  </a:lnTo>
                  <a:lnTo>
                    <a:pt x="163" y="171090"/>
                  </a:lnTo>
                  <a:lnTo>
                    <a:pt x="0" y="213594"/>
                  </a:lnTo>
                  <a:lnTo>
                    <a:pt x="0" y="458807"/>
                  </a:lnTo>
                  <a:lnTo>
                    <a:pt x="163" y="501312"/>
                  </a:lnTo>
                  <a:lnTo>
                    <a:pt x="4415" y="562815"/>
                  </a:lnTo>
                  <a:lnTo>
                    <a:pt x="23086" y="609715"/>
                  </a:lnTo>
                  <a:lnTo>
                    <a:pt x="62687" y="649317"/>
                  </a:lnTo>
                  <a:lnTo>
                    <a:pt x="109587" y="667986"/>
                  </a:lnTo>
                  <a:lnTo>
                    <a:pt x="171091" y="672239"/>
                  </a:lnTo>
                  <a:lnTo>
                    <a:pt x="213596" y="672402"/>
                  </a:lnTo>
                  <a:lnTo>
                    <a:pt x="1435354" y="672402"/>
                  </a:lnTo>
                  <a:lnTo>
                    <a:pt x="1477858" y="672239"/>
                  </a:lnTo>
                  <a:lnTo>
                    <a:pt x="1539362" y="667986"/>
                  </a:lnTo>
                  <a:lnTo>
                    <a:pt x="1586262" y="649317"/>
                  </a:lnTo>
                  <a:lnTo>
                    <a:pt x="1625863" y="609715"/>
                  </a:lnTo>
                  <a:lnTo>
                    <a:pt x="1644533" y="562815"/>
                  </a:lnTo>
                  <a:lnTo>
                    <a:pt x="1648785" y="501312"/>
                  </a:lnTo>
                  <a:lnTo>
                    <a:pt x="1648948" y="458807"/>
                  </a:lnTo>
                  <a:lnTo>
                    <a:pt x="1648948" y="213594"/>
                  </a:lnTo>
                  <a:lnTo>
                    <a:pt x="1648785" y="171090"/>
                  </a:lnTo>
                  <a:lnTo>
                    <a:pt x="1644533" y="109586"/>
                  </a:lnTo>
                  <a:lnTo>
                    <a:pt x="1625863" y="62686"/>
                  </a:lnTo>
                  <a:lnTo>
                    <a:pt x="1586262" y="23085"/>
                  </a:lnTo>
                  <a:lnTo>
                    <a:pt x="1539362" y="4415"/>
                  </a:lnTo>
                  <a:lnTo>
                    <a:pt x="1477858" y="163"/>
                  </a:lnTo>
                  <a:lnTo>
                    <a:pt x="14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3747524" y="1713292"/>
              <a:ext cx="1649095" cy="672465"/>
            </a:xfrm>
            <a:custGeom>
              <a:avLst/>
              <a:gdLst/>
              <a:ahLst/>
              <a:cxnLst/>
              <a:rect l="l" t="t" r="r" b="b"/>
              <a:pathLst>
                <a:path w="1649095" h="672464">
                  <a:moveTo>
                    <a:pt x="213595" y="0"/>
                  </a:moveTo>
                  <a:lnTo>
                    <a:pt x="1435354" y="0"/>
                  </a:lnTo>
                  <a:lnTo>
                    <a:pt x="1477858" y="163"/>
                  </a:lnTo>
                  <a:lnTo>
                    <a:pt x="1539362" y="4415"/>
                  </a:lnTo>
                  <a:lnTo>
                    <a:pt x="1586261" y="23085"/>
                  </a:lnTo>
                  <a:lnTo>
                    <a:pt x="1625863" y="62687"/>
                  </a:lnTo>
                  <a:lnTo>
                    <a:pt x="1644533" y="109586"/>
                  </a:lnTo>
                  <a:lnTo>
                    <a:pt x="1648785" y="171090"/>
                  </a:lnTo>
                  <a:lnTo>
                    <a:pt x="1648948" y="213595"/>
                  </a:lnTo>
                  <a:lnTo>
                    <a:pt x="1648948" y="458808"/>
                  </a:lnTo>
                  <a:lnTo>
                    <a:pt x="1648785" y="501312"/>
                  </a:lnTo>
                  <a:lnTo>
                    <a:pt x="1644533" y="562816"/>
                  </a:lnTo>
                  <a:lnTo>
                    <a:pt x="1625863" y="609716"/>
                  </a:lnTo>
                  <a:lnTo>
                    <a:pt x="1586261" y="649317"/>
                  </a:lnTo>
                  <a:lnTo>
                    <a:pt x="1539362" y="667987"/>
                  </a:lnTo>
                  <a:lnTo>
                    <a:pt x="1477858" y="672239"/>
                  </a:lnTo>
                  <a:lnTo>
                    <a:pt x="1435354" y="672403"/>
                  </a:lnTo>
                  <a:lnTo>
                    <a:pt x="213595" y="672403"/>
                  </a:lnTo>
                  <a:lnTo>
                    <a:pt x="171090" y="672239"/>
                  </a:lnTo>
                  <a:lnTo>
                    <a:pt x="109586" y="667987"/>
                  </a:lnTo>
                  <a:lnTo>
                    <a:pt x="62687" y="649317"/>
                  </a:lnTo>
                  <a:lnTo>
                    <a:pt x="23085" y="609716"/>
                  </a:lnTo>
                  <a:lnTo>
                    <a:pt x="4415" y="562816"/>
                  </a:lnTo>
                  <a:lnTo>
                    <a:pt x="163" y="501312"/>
                  </a:lnTo>
                  <a:lnTo>
                    <a:pt x="0" y="458808"/>
                  </a:lnTo>
                  <a:lnTo>
                    <a:pt x="0" y="213595"/>
                  </a:lnTo>
                  <a:lnTo>
                    <a:pt x="163" y="171090"/>
                  </a:lnTo>
                  <a:lnTo>
                    <a:pt x="4415" y="109586"/>
                  </a:lnTo>
                  <a:lnTo>
                    <a:pt x="23085" y="62687"/>
                  </a:lnTo>
                  <a:lnTo>
                    <a:pt x="62687" y="23085"/>
                  </a:lnTo>
                  <a:lnTo>
                    <a:pt x="109586" y="4415"/>
                  </a:lnTo>
                  <a:lnTo>
                    <a:pt x="171090" y="163"/>
                  </a:lnTo>
                  <a:lnTo>
                    <a:pt x="213595" y="0"/>
                  </a:lnTo>
                  <a:close/>
                </a:path>
              </a:pathLst>
            </a:custGeom>
            <a:ln w="1397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747524" y="2756839"/>
              <a:ext cx="1649095" cy="672465"/>
            </a:xfrm>
            <a:custGeom>
              <a:avLst/>
              <a:gdLst/>
              <a:ahLst/>
              <a:cxnLst/>
              <a:rect l="l" t="t" r="r" b="b"/>
              <a:pathLst>
                <a:path w="1649095" h="672464">
                  <a:moveTo>
                    <a:pt x="1435354" y="0"/>
                  </a:moveTo>
                  <a:lnTo>
                    <a:pt x="213596" y="0"/>
                  </a:lnTo>
                  <a:lnTo>
                    <a:pt x="171091" y="163"/>
                  </a:lnTo>
                  <a:lnTo>
                    <a:pt x="109587" y="4415"/>
                  </a:lnTo>
                  <a:lnTo>
                    <a:pt x="62687" y="23085"/>
                  </a:lnTo>
                  <a:lnTo>
                    <a:pt x="23086" y="62687"/>
                  </a:lnTo>
                  <a:lnTo>
                    <a:pt x="4415" y="109586"/>
                  </a:lnTo>
                  <a:lnTo>
                    <a:pt x="163" y="171090"/>
                  </a:lnTo>
                  <a:lnTo>
                    <a:pt x="0" y="213594"/>
                  </a:lnTo>
                  <a:lnTo>
                    <a:pt x="0" y="458807"/>
                  </a:lnTo>
                  <a:lnTo>
                    <a:pt x="163" y="501312"/>
                  </a:lnTo>
                  <a:lnTo>
                    <a:pt x="4415" y="562816"/>
                  </a:lnTo>
                  <a:lnTo>
                    <a:pt x="23086" y="609716"/>
                  </a:lnTo>
                  <a:lnTo>
                    <a:pt x="62687" y="649317"/>
                  </a:lnTo>
                  <a:lnTo>
                    <a:pt x="109587" y="667987"/>
                  </a:lnTo>
                  <a:lnTo>
                    <a:pt x="171091" y="672239"/>
                  </a:lnTo>
                  <a:lnTo>
                    <a:pt x="213596" y="672402"/>
                  </a:lnTo>
                  <a:lnTo>
                    <a:pt x="1435354" y="672402"/>
                  </a:lnTo>
                  <a:lnTo>
                    <a:pt x="1477858" y="672239"/>
                  </a:lnTo>
                  <a:lnTo>
                    <a:pt x="1539362" y="667987"/>
                  </a:lnTo>
                  <a:lnTo>
                    <a:pt x="1586262" y="649317"/>
                  </a:lnTo>
                  <a:lnTo>
                    <a:pt x="1625863" y="609716"/>
                  </a:lnTo>
                  <a:lnTo>
                    <a:pt x="1644533" y="562816"/>
                  </a:lnTo>
                  <a:lnTo>
                    <a:pt x="1648785" y="501312"/>
                  </a:lnTo>
                  <a:lnTo>
                    <a:pt x="1648948" y="458807"/>
                  </a:lnTo>
                  <a:lnTo>
                    <a:pt x="1648948" y="213594"/>
                  </a:lnTo>
                  <a:lnTo>
                    <a:pt x="1648785" y="171090"/>
                  </a:lnTo>
                  <a:lnTo>
                    <a:pt x="1644533" y="109586"/>
                  </a:lnTo>
                  <a:lnTo>
                    <a:pt x="1625863" y="62687"/>
                  </a:lnTo>
                  <a:lnTo>
                    <a:pt x="1586262" y="23085"/>
                  </a:lnTo>
                  <a:lnTo>
                    <a:pt x="1539362" y="4415"/>
                  </a:lnTo>
                  <a:lnTo>
                    <a:pt x="1477858" y="163"/>
                  </a:lnTo>
                  <a:lnTo>
                    <a:pt x="14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747524" y="2756839"/>
              <a:ext cx="1649095" cy="672465"/>
            </a:xfrm>
            <a:custGeom>
              <a:avLst/>
              <a:gdLst/>
              <a:ahLst/>
              <a:cxnLst/>
              <a:rect l="l" t="t" r="r" b="b"/>
              <a:pathLst>
                <a:path w="1649095" h="672464">
                  <a:moveTo>
                    <a:pt x="213595" y="0"/>
                  </a:moveTo>
                  <a:lnTo>
                    <a:pt x="1435354" y="0"/>
                  </a:lnTo>
                  <a:lnTo>
                    <a:pt x="1477858" y="163"/>
                  </a:lnTo>
                  <a:lnTo>
                    <a:pt x="1539362" y="4415"/>
                  </a:lnTo>
                  <a:lnTo>
                    <a:pt x="1586261" y="23085"/>
                  </a:lnTo>
                  <a:lnTo>
                    <a:pt x="1625863" y="62687"/>
                  </a:lnTo>
                  <a:lnTo>
                    <a:pt x="1644533" y="109586"/>
                  </a:lnTo>
                  <a:lnTo>
                    <a:pt x="1648785" y="171090"/>
                  </a:lnTo>
                  <a:lnTo>
                    <a:pt x="1648948" y="213595"/>
                  </a:lnTo>
                  <a:lnTo>
                    <a:pt x="1648948" y="458808"/>
                  </a:lnTo>
                  <a:lnTo>
                    <a:pt x="1648785" y="501312"/>
                  </a:lnTo>
                  <a:lnTo>
                    <a:pt x="1644533" y="562816"/>
                  </a:lnTo>
                  <a:lnTo>
                    <a:pt x="1625863" y="609716"/>
                  </a:lnTo>
                  <a:lnTo>
                    <a:pt x="1586261" y="649317"/>
                  </a:lnTo>
                  <a:lnTo>
                    <a:pt x="1539362" y="667987"/>
                  </a:lnTo>
                  <a:lnTo>
                    <a:pt x="1477858" y="672239"/>
                  </a:lnTo>
                  <a:lnTo>
                    <a:pt x="1435354" y="672403"/>
                  </a:lnTo>
                  <a:lnTo>
                    <a:pt x="213595" y="672403"/>
                  </a:lnTo>
                  <a:lnTo>
                    <a:pt x="171090" y="672239"/>
                  </a:lnTo>
                  <a:lnTo>
                    <a:pt x="109586" y="667987"/>
                  </a:lnTo>
                  <a:lnTo>
                    <a:pt x="62687" y="649317"/>
                  </a:lnTo>
                  <a:lnTo>
                    <a:pt x="23085" y="609716"/>
                  </a:lnTo>
                  <a:lnTo>
                    <a:pt x="4415" y="562816"/>
                  </a:lnTo>
                  <a:lnTo>
                    <a:pt x="163" y="501312"/>
                  </a:lnTo>
                  <a:lnTo>
                    <a:pt x="0" y="458808"/>
                  </a:lnTo>
                  <a:lnTo>
                    <a:pt x="0" y="213595"/>
                  </a:lnTo>
                  <a:lnTo>
                    <a:pt x="163" y="171090"/>
                  </a:lnTo>
                  <a:lnTo>
                    <a:pt x="4415" y="109586"/>
                  </a:lnTo>
                  <a:lnTo>
                    <a:pt x="23085" y="62687"/>
                  </a:lnTo>
                  <a:lnTo>
                    <a:pt x="62687" y="23085"/>
                  </a:lnTo>
                  <a:lnTo>
                    <a:pt x="109586" y="4415"/>
                  </a:lnTo>
                  <a:lnTo>
                    <a:pt x="171090" y="163"/>
                  </a:lnTo>
                  <a:lnTo>
                    <a:pt x="213595" y="0"/>
                  </a:lnTo>
                  <a:close/>
                </a:path>
              </a:pathLst>
            </a:custGeom>
            <a:ln w="1397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814182" y="3800387"/>
              <a:ext cx="1649095" cy="672465"/>
            </a:xfrm>
            <a:custGeom>
              <a:avLst/>
              <a:gdLst/>
              <a:ahLst/>
              <a:cxnLst/>
              <a:rect l="l" t="t" r="r" b="b"/>
              <a:pathLst>
                <a:path w="1649095" h="672464">
                  <a:moveTo>
                    <a:pt x="1435352" y="0"/>
                  </a:moveTo>
                  <a:lnTo>
                    <a:pt x="213594" y="0"/>
                  </a:lnTo>
                  <a:lnTo>
                    <a:pt x="171090" y="163"/>
                  </a:lnTo>
                  <a:lnTo>
                    <a:pt x="109586" y="4415"/>
                  </a:lnTo>
                  <a:lnTo>
                    <a:pt x="62686" y="23085"/>
                  </a:lnTo>
                  <a:lnTo>
                    <a:pt x="23085" y="62687"/>
                  </a:lnTo>
                  <a:lnTo>
                    <a:pt x="4415" y="109586"/>
                  </a:lnTo>
                  <a:lnTo>
                    <a:pt x="163" y="171091"/>
                  </a:lnTo>
                  <a:lnTo>
                    <a:pt x="0" y="213595"/>
                  </a:lnTo>
                  <a:lnTo>
                    <a:pt x="0" y="458808"/>
                  </a:lnTo>
                  <a:lnTo>
                    <a:pt x="163" y="501313"/>
                  </a:lnTo>
                  <a:lnTo>
                    <a:pt x="4415" y="562817"/>
                  </a:lnTo>
                  <a:lnTo>
                    <a:pt x="23085" y="609716"/>
                  </a:lnTo>
                  <a:lnTo>
                    <a:pt x="62686" y="649317"/>
                  </a:lnTo>
                  <a:lnTo>
                    <a:pt x="109586" y="667987"/>
                  </a:lnTo>
                  <a:lnTo>
                    <a:pt x="171090" y="672240"/>
                  </a:lnTo>
                  <a:lnTo>
                    <a:pt x="213594" y="672403"/>
                  </a:lnTo>
                  <a:lnTo>
                    <a:pt x="1435352" y="672403"/>
                  </a:lnTo>
                  <a:lnTo>
                    <a:pt x="1477857" y="672240"/>
                  </a:lnTo>
                  <a:lnTo>
                    <a:pt x="1539361" y="667987"/>
                  </a:lnTo>
                  <a:lnTo>
                    <a:pt x="1586261" y="649317"/>
                  </a:lnTo>
                  <a:lnTo>
                    <a:pt x="1625862" y="609716"/>
                  </a:lnTo>
                  <a:lnTo>
                    <a:pt x="1644533" y="562817"/>
                  </a:lnTo>
                  <a:lnTo>
                    <a:pt x="1648785" y="501313"/>
                  </a:lnTo>
                  <a:lnTo>
                    <a:pt x="1648948" y="458808"/>
                  </a:lnTo>
                  <a:lnTo>
                    <a:pt x="1648948" y="213595"/>
                  </a:lnTo>
                  <a:lnTo>
                    <a:pt x="1648785" y="171091"/>
                  </a:lnTo>
                  <a:lnTo>
                    <a:pt x="1644533" y="109586"/>
                  </a:lnTo>
                  <a:lnTo>
                    <a:pt x="1625862" y="62687"/>
                  </a:lnTo>
                  <a:lnTo>
                    <a:pt x="1586261" y="23085"/>
                  </a:lnTo>
                  <a:lnTo>
                    <a:pt x="1539361" y="4415"/>
                  </a:lnTo>
                  <a:lnTo>
                    <a:pt x="1477857" y="163"/>
                  </a:lnTo>
                  <a:lnTo>
                    <a:pt x="1435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814182" y="3800387"/>
              <a:ext cx="1649095" cy="672465"/>
            </a:xfrm>
            <a:custGeom>
              <a:avLst/>
              <a:gdLst/>
              <a:ahLst/>
              <a:cxnLst/>
              <a:rect l="l" t="t" r="r" b="b"/>
              <a:pathLst>
                <a:path w="1649095" h="672464">
                  <a:moveTo>
                    <a:pt x="213595" y="0"/>
                  </a:moveTo>
                  <a:lnTo>
                    <a:pt x="1435354" y="0"/>
                  </a:lnTo>
                  <a:lnTo>
                    <a:pt x="1477858" y="163"/>
                  </a:lnTo>
                  <a:lnTo>
                    <a:pt x="1539362" y="4415"/>
                  </a:lnTo>
                  <a:lnTo>
                    <a:pt x="1586261" y="23085"/>
                  </a:lnTo>
                  <a:lnTo>
                    <a:pt x="1625863" y="62687"/>
                  </a:lnTo>
                  <a:lnTo>
                    <a:pt x="1644533" y="109586"/>
                  </a:lnTo>
                  <a:lnTo>
                    <a:pt x="1648785" y="171090"/>
                  </a:lnTo>
                  <a:lnTo>
                    <a:pt x="1648948" y="213595"/>
                  </a:lnTo>
                  <a:lnTo>
                    <a:pt x="1648948" y="458808"/>
                  </a:lnTo>
                  <a:lnTo>
                    <a:pt x="1648785" y="501312"/>
                  </a:lnTo>
                  <a:lnTo>
                    <a:pt x="1644533" y="562816"/>
                  </a:lnTo>
                  <a:lnTo>
                    <a:pt x="1625863" y="609716"/>
                  </a:lnTo>
                  <a:lnTo>
                    <a:pt x="1586261" y="649317"/>
                  </a:lnTo>
                  <a:lnTo>
                    <a:pt x="1539362" y="667987"/>
                  </a:lnTo>
                  <a:lnTo>
                    <a:pt x="1477858" y="672239"/>
                  </a:lnTo>
                  <a:lnTo>
                    <a:pt x="1435354" y="672403"/>
                  </a:lnTo>
                  <a:lnTo>
                    <a:pt x="213595" y="672403"/>
                  </a:lnTo>
                  <a:lnTo>
                    <a:pt x="171090" y="672239"/>
                  </a:lnTo>
                  <a:lnTo>
                    <a:pt x="109586" y="667987"/>
                  </a:lnTo>
                  <a:lnTo>
                    <a:pt x="62687" y="649317"/>
                  </a:lnTo>
                  <a:lnTo>
                    <a:pt x="23085" y="609716"/>
                  </a:lnTo>
                  <a:lnTo>
                    <a:pt x="4415" y="562816"/>
                  </a:lnTo>
                  <a:lnTo>
                    <a:pt x="163" y="501312"/>
                  </a:lnTo>
                  <a:lnTo>
                    <a:pt x="0" y="458808"/>
                  </a:lnTo>
                  <a:lnTo>
                    <a:pt x="0" y="213595"/>
                  </a:lnTo>
                  <a:lnTo>
                    <a:pt x="163" y="171090"/>
                  </a:lnTo>
                  <a:lnTo>
                    <a:pt x="4415" y="109586"/>
                  </a:lnTo>
                  <a:lnTo>
                    <a:pt x="23085" y="62687"/>
                  </a:lnTo>
                  <a:lnTo>
                    <a:pt x="62687" y="23085"/>
                  </a:lnTo>
                  <a:lnTo>
                    <a:pt x="109586" y="4415"/>
                  </a:lnTo>
                  <a:lnTo>
                    <a:pt x="171090" y="163"/>
                  </a:lnTo>
                  <a:lnTo>
                    <a:pt x="213595" y="0"/>
                  </a:lnTo>
                  <a:close/>
                </a:path>
              </a:pathLst>
            </a:custGeom>
            <a:ln w="1397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747524" y="3800387"/>
              <a:ext cx="1649095" cy="672465"/>
            </a:xfrm>
            <a:custGeom>
              <a:avLst/>
              <a:gdLst/>
              <a:ahLst/>
              <a:cxnLst/>
              <a:rect l="l" t="t" r="r" b="b"/>
              <a:pathLst>
                <a:path w="1649095" h="672464">
                  <a:moveTo>
                    <a:pt x="1435354" y="0"/>
                  </a:moveTo>
                  <a:lnTo>
                    <a:pt x="213596" y="0"/>
                  </a:lnTo>
                  <a:lnTo>
                    <a:pt x="171091" y="163"/>
                  </a:lnTo>
                  <a:lnTo>
                    <a:pt x="109587" y="4415"/>
                  </a:lnTo>
                  <a:lnTo>
                    <a:pt x="62687" y="23085"/>
                  </a:lnTo>
                  <a:lnTo>
                    <a:pt x="23086" y="62687"/>
                  </a:lnTo>
                  <a:lnTo>
                    <a:pt x="4415" y="109586"/>
                  </a:lnTo>
                  <a:lnTo>
                    <a:pt x="163" y="171091"/>
                  </a:lnTo>
                  <a:lnTo>
                    <a:pt x="0" y="213595"/>
                  </a:lnTo>
                  <a:lnTo>
                    <a:pt x="0" y="458808"/>
                  </a:lnTo>
                  <a:lnTo>
                    <a:pt x="163" y="501313"/>
                  </a:lnTo>
                  <a:lnTo>
                    <a:pt x="4415" y="562817"/>
                  </a:lnTo>
                  <a:lnTo>
                    <a:pt x="23086" y="609716"/>
                  </a:lnTo>
                  <a:lnTo>
                    <a:pt x="62687" y="649317"/>
                  </a:lnTo>
                  <a:lnTo>
                    <a:pt x="109587" y="667987"/>
                  </a:lnTo>
                  <a:lnTo>
                    <a:pt x="171091" y="672240"/>
                  </a:lnTo>
                  <a:lnTo>
                    <a:pt x="213596" y="672403"/>
                  </a:lnTo>
                  <a:lnTo>
                    <a:pt x="1435354" y="672403"/>
                  </a:lnTo>
                  <a:lnTo>
                    <a:pt x="1477858" y="672240"/>
                  </a:lnTo>
                  <a:lnTo>
                    <a:pt x="1539362" y="667987"/>
                  </a:lnTo>
                  <a:lnTo>
                    <a:pt x="1586262" y="649317"/>
                  </a:lnTo>
                  <a:lnTo>
                    <a:pt x="1625863" y="609716"/>
                  </a:lnTo>
                  <a:lnTo>
                    <a:pt x="1644533" y="562817"/>
                  </a:lnTo>
                  <a:lnTo>
                    <a:pt x="1648785" y="501313"/>
                  </a:lnTo>
                  <a:lnTo>
                    <a:pt x="1648948" y="458808"/>
                  </a:lnTo>
                  <a:lnTo>
                    <a:pt x="1648948" y="213595"/>
                  </a:lnTo>
                  <a:lnTo>
                    <a:pt x="1648785" y="171091"/>
                  </a:lnTo>
                  <a:lnTo>
                    <a:pt x="1644533" y="109586"/>
                  </a:lnTo>
                  <a:lnTo>
                    <a:pt x="1625863" y="62687"/>
                  </a:lnTo>
                  <a:lnTo>
                    <a:pt x="1586262" y="23085"/>
                  </a:lnTo>
                  <a:lnTo>
                    <a:pt x="1539362" y="4415"/>
                  </a:lnTo>
                  <a:lnTo>
                    <a:pt x="1477858" y="163"/>
                  </a:lnTo>
                  <a:lnTo>
                    <a:pt x="14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747524" y="3800387"/>
              <a:ext cx="1649095" cy="672465"/>
            </a:xfrm>
            <a:custGeom>
              <a:avLst/>
              <a:gdLst/>
              <a:ahLst/>
              <a:cxnLst/>
              <a:rect l="l" t="t" r="r" b="b"/>
              <a:pathLst>
                <a:path w="1649095" h="672464">
                  <a:moveTo>
                    <a:pt x="213595" y="0"/>
                  </a:moveTo>
                  <a:lnTo>
                    <a:pt x="1435354" y="0"/>
                  </a:lnTo>
                  <a:lnTo>
                    <a:pt x="1477858" y="163"/>
                  </a:lnTo>
                  <a:lnTo>
                    <a:pt x="1539362" y="4415"/>
                  </a:lnTo>
                  <a:lnTo>
                    <a:pt x="1586261" y="23085"/>
                  </a:lnTo>
                  <a:lnTo>
                    <a:pt x="1625863" y="62687"/>
                  </a:lnTo>
                  <a:lnTo>
                    <a:pt x="1644533" y="109586"/>
                  </a:lnTo>
                  <a:lnTo>
                    <a:pt x="1648785" y="171090"/>
                  </a:lnTo>
                  <a:lnTo>
                    <a:pt x="1648948" y="213595"/>
                  </a:lnTo>
                  <a:lnTo>
                    <a:pt x="1648948" y="458808"/>
                  </a:lnTo>
                  <a:lnTo>
                    <a:pt x="1648785" y="501312"/>
                  </a:lnTo>
                  <a:lnTo>
                    <a:pt x="1644533" y="562816"/>
                  </a:lnTo>
                  <a:lnTo>
                    <a:pt x="1625863" y="609716"/>
                  </a:lnTo>
                  <a:lnTo>
                    <a:pt x="1586261" y="649317"/>
                  </a:lnTo>
                  <a:lnTo>
                    <a:pt x="1539362" y="667987"/>
                  </a:lnTo>
                  <a:lnTo>
                    <a:pt x="1477858" y="672239"/>
                  </a:lnTo>
                  <a:lnTo>
                    <a:pt x="1435354" y="672403"/>
                  </a:lnTo>
                  <a:lnTo>
                    <a:pt x="213595" y="672403"/>
                  </a:lnTo>
                  <a:lnTo>
                    <a:pt x="171090" y="672239"/>
                  </a:lnTo>
                  <a:lnTo>
                    <a:pt x="109586" y="667987"/>
                  </a:lnTo>
                  <a:lnTo>
                    <a:pt x="62687" y="649317"/>
                  </a:lnTo>
                  <a:lnTo>
                    <a:pt x="23085" y="609716"/>
                  </a:lnTo>
                  <a:lnTo>
                    <a:pt x="4415" y="562816"/>
                  </a:lnTo>
                  <a:lnTo>
                    <a:pt x="163" y="501312"/>
                  </a:lnTo>
                  <a:lnTo>
                    <a:pt x="0" y="458808"/>
                  </a:lnTo>
                  <a:lnTo>
                    <a:pt x="0" y="213595"/>
                  </a:lnTo>
                  <a:lnTo>
                    <a:pt x="163" y="171090"/>
                  </a:lnTo>
                  <a:lnTo>
                    <a:pt x="4415" y="109586"/>
                  </a:lnTo>
                  <a:lnTo>
                    <a:pt x="23085" y="62687"/>
                  </a:lnTo>
                  <a:lnTo>
                    <a:pt x="62687" y="23085"/>
                  </a:lnTo>
                  <a:lnTo>
                    <a:pt x="109586" y="4415"/>
                  </a:lnTo>
                  <a:lnTo>
                    <a:pt x="171090" y="163"/>
                  </a:lnTo>
                  <a:lnTo>
                    <a:pt x="213595" y="0"/>
                  </a:lnTo>
                  <a:close/>
                </a:path>
              </a:pathLst>
            </a:custGeom>
            <a:ln w="1397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680870" y="3800387"/>
              <a:ext cx="1649095" cy="672465"/>
            </a:xfrm>
            <a:custGeom>
              <a:avLst/>
              <a:gdLst/>
              <a:ahLst/>
              <a:cxnLst/>
              <a:rect l="l" t="t" r="r" b="b"/>
              <a:pathLst>
                <a:path w="1649095" h="672464">
                  <a:moveTo>
                    <a:pt x="1435352" y="0"/>
                  </a:moveTo>
                  <a:lnTo>
                    <a:pt x="213594" y="0"/>
                  </a:lnTo>
                  <a:lnTo>
                    <a:pt x="171090" y="163"/>
                  </a:lnTo>
                  <a:lnTo>
                    <a:pt x="109586" y="4415"/>
                  </a:lnTo>
                  <a:lnTo>
                    <a:pt x="62686" y="23085"/>
                  </a:lnTo>
                  <a:lnTo>
                    <a:pt x="23085" y="62687"/>
                  </a:lnTo>
                  <a:lnTo>
                    <a:pt x="4415" y="109586"/>
                  </a:lnTo>
                  <a:lnTo>
                    <a:pt x="163" y="171091"/>
                  </a:lnTo>
                  <a:lnTo>
                    <a:pt x="0" y="213595"/>
                  </a:lnTo>
                  <a:lnTo>
                    <a:pt x="0" y="458808"/>
                  </a:lnTo>
                  <a:lnTo>
                    <a:pt x="163" y="501313"/>
                  </a:lnTo>
                  <a:lnTo>
                    <a:pt x="4415" y="562817"/>
                  </a:lnTo>
                  <a:lnTo>
                    <a:pt x="23085" y="609716"/>
                  </a:lnTo>
                  <a:lnTo>
                    <a:pt x="62686" y="649317"/>
                  </a:lnTo>
                  <a:lnTo>
                    <a:pt x="109586" y="667987"/>
                  </a:lnTo>
                  <a:lnTo>
                    <a:pt x="171090" y="672240"/>
                  </a:lnTo>
                  <a:lnTo>
                    <a:pt x="213594" y="672403"/>
                  </a:lnTo>
                  <a:lnTo>
                    <a:pt x="1435352" y="672403"/>
                  </a:lnTo>
                  <a:lnTo>
                    <a:pt x="1477857" y="672240"/>
                  </a:lnTo>
                  <a:lnTo>
                    <a:pt x="1539361" y="667987"/>
                  </a:lnTo>
                  <a:lnTo>
                    <a:pt x="1586261" y="649317"/>
                  </a:lnTo>
                  <a:lnTo>
                    <a:pt x="1625862" y="609716"/>
                  </a:lnTo>
                  <a:lnTo>
                    <a:pt x="1644532" y="562817"/>
                  </a:lnTo>
                  <a:lnTo>
                    <a:pt x="1648784" y="501313"/>
                  </a:lnTo>
                  <a:lnTo>
                    <a:pt x="1648947" y="458808"/>
                  </a:lnTo>
                  <a:lnTo>
                    <a:pt x="1648947" y="213595"/>
                  </a:lnTo>
                  <a:lnTo>
                    <a:pt x="1648784" y="171091"/>
                  </a:lnTo>
                  <a:lnTo>
                    <a:pt x="1644532" y="109586"/>
                  </a:lnTo>
                  <a:lnTo>
                    <a:pt x="1625862" y="62687"/>
                  </a:lnTo>
                  <a:lnTo>
                    <a:pt x="1586261" y="23085"/>
                  </a:lnTo>
                  <a:lnTo>
                    <a:pt x="1539361" y="4415"/>
                  </a:lnTo>
                  <a:lnTo>
                    <a:pt x="1477857" y="163"/>
                  </a:lnTo>
                  <a:lnTo>
                    <a:pt x="1435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680870" y="3800387"/>
              <a:ext cx="1649095" cy="672465"/>
            </a:xfrm>
            <a:custGeom>
              <a:avLst/>
              <a:gdLst/>
              <a:ahLst/>
              <a:cxnLst/>
              <a:rect l="l" t="t" r="r" b="b"/>
              <a:pathLst>
                <a:path w="1649095" h="672464">
                  <a:moveTo>
                    <a:pt x="213595" y="0"/>
                  </a:moveTo>
                  <a:lnTo>
                    <a:pt x="1435354" y="0"/>
                  </a:lnTo>
                  <a:lnTo>
                    <a:pt x="1477858" y="163"/>
                  </a:lnTo>
                  <a:lnTo>
                    <a:pt x="1539362" y="4415"/>
                  </a:lnTo>
                  <a:lnTo>
                    <a:pt x="1586261" y="23085"/>
                  </a:lnTo>
                  <a:lnTo>
                    <a:pt x="1625863" y="62687"/>
                  </a:lnTo>
                  <a:lnTo>
                    <a:pt x="1644533" y="109586"/>
                  </a:lnTo>
                  <a:lnTo>
                    <a:pt x="1648785" y="171090"/>
                  </a:lnTo>
                  <a:lnTo>
                    <a:pt x="1648948" y="213595"/>
                  </a:lnTo>
                  <a:lnTo>
                    <a:pt x="1648948" y="458808"/>
                  </a:lnTo>
                  <a:lnTo>
                    <a:pt x="1648785" y="501312"/>
                  </a:lnTo>
                  <a:lnTo>
                    <a:pt x="1644533" y="562816"/>
                  </a:lnTo>
                  <a:lnTo>
                    <a:pt x="1625863" y="609716"/>
                  </a:lnTo>
                  <a:lnTo>
                    <a:pt x="1586261" y="649317"/>
                  </a:lnTo>
                  <a:lnTo>
                    <a:pt x="1539362" y="667987"/>
                  </a:lnTo>
                  <a:lnTo>
                    <a:pt x="1477858" y="672239"/>
                  </a:lnTo>
                  <a:lnTo>
                    <a:pt x="1435354" y="672403"/>
                  </a:lnTo>
                  <a:lnTo>
                    <a:pt x="213595" y="672403"/>
                  </a:lnTo>
                  <a:lnTo>
                    <a:pt x="171090" y="672239"/>
                  </a:lnTo>
                  <a:lnTo>
                    <a:pt x="109586" y="667987"/>
                  </a:lnTo>
                  <a:lnTo>
                    <a:pt x="62687" y="649317"/>
                  </a:lnTo>
                  <a:lnTo>
                    <a:pt x="23085" y="609716"/>
                  </a:lnTo>
                  <a:lnTo>
                    <a:pt x="4415" y="562816"/>
                  </a:lnTo>
                  <a:lnTo>
                    <a:pt x="163" y="501312"/>
                  </a:lnTo>
                  <a:lnTo>
                    <a:pt x="0" y="458808"/>
                  </a:lnTo>
                  <a:lnTo>
                    <a:pt x="0" y="213595"/>
                  </a:lnTo>
                  <a:lnTo>
                    <a:pt x="163" y="171090"/>
                  </a:lnTo>
                  <a:lnTo>
                    <a:pt x="4415" y="109586"/>
                  </a:lnTo>
                  <a:lnTo>
                    <a:pt x="23085" y="62687"/>
                  </a:lnTo>
                  <a:lnTo>
                    <a:pt x="62687" y="23085"/>
                  </a:lnTo>
                  <a:lnTo>
                    <a:pt x="109586" y="4415"/>
                  </a:lnTo>
                  <a:lnTo>
                    <a:pt x="171090" y="163"/>
                  </a:lnTo>
                  <a:lnTo>
                    <a:pt x="213595" y="0"/>
                  </a:lnTo>
                  <a:close/>
                </a:path>
              </a:pathLst>
            </a:custGeom>
            <a:ln w="13970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4301185" y="1923153"/>
            <a:ext cx="52895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Spoqa Han Sans Neo Regular"/>
                <a:cs typeface="Spoqa Han Sans Neo Regular"/>
              </a:rPr>
              <a:t>App.js</a:t>
            </a:r>
            <a:endParaRPr sz="1400">
              <a:latin typeface="Spoqa Han Sans Neo Regular"/>
              <a:cs typeface="Spoqa Han Sans Neo Regular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4264025" y="2966876"/>
            <a:ext cx="6032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Spoqa Han Sans Neo Regular"/>
                <a:cs typeface="Spoqa Han Sans Neo Regular"/>
              </a:rPr>
              <a:t>Page.js</a:t>
            </a:r>
            <a:endParaRPr sz="1400">
              <a:latin typeface="Spoqa Han Sans Neo Regular"/>
              <a:cs typeface="Spoqa Han Sans Neo Regular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5805142" y="4010250"/>
            <a:ext cx="13881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Spoqa Han Sans Neo Regular"/>
                <a:cs typeface="Spoqa Han Sans Neo Regular"/>
              </a:rPr>
              <a:t>Theme </a:t>
            </a:r>
            <a:r>
              <a:rPr dirty="0" sz="1400" spc="-10">
                <a:latin typeface="Spoqa Han Sans Neo Regular"/>
                <a:cs typeface="Spoqa Han Sans Neo Regular"/>
              </a:rPr>
              <a:t>Button.js</a:t>
            </a:r>
            <a:endParaRPr sz="1400">
              <a:latin typeface="Spoqa Han Sans Neo Regular"/>
              <a:cs typeface="Spoqa Han Sans Neo Regular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4169435" y="4010075"/>
            <a:ext cx="7924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Spoqa Han Sans Neo Regular"/>
                <a:cs typeface="Spoqa Han Sans Neo Regular"/>
              </a:rPr>
              <a:t>Header.js</a:t>
            </a:r>
            <a:endParaRPr sz="1400">
              <a:latin typeface="Spoqa Han Sans Neo Regular"/>
              <a:cs typeface="Spoqa Han Sans Neo Regular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265250" y="4010250"/>
            <a:ext cx="7346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Spoqa Han Sans Neo Regular"/>
                <a:cs typeface="Spoqa Han Sans Neo Regular"/>
              </a:rPr>
              <a:t>Footer.js</a:t>
            </a:r>
            <a:endParaRPr sz="1400">
              <a:latin typeface="Spoqa Han Sans Neo Regular"/>
              <a:cs typeface="Spoqa Han Sans Neo Regular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7328027" y="2504312"/>
            <a:ext cx="1007110" cy="754380"/>
          </a:xfrm>
          <a:custGeom>
            <a:avLst/>
            <a:gdLst/>
            <a:ahLst/>
            <a:cxnLst/>
            <a:rect l="l" t="t" r="r" b="b"/>
            <a:pathLst>
              <a:path w="1007109" h="754379">
                <a:moveTo>
                  <a:pt x="1006805" y="588733"/>
                </a:moveTo>
                <a:lnTo>
                  <a:pt x="1001191" y="546011"/>
                </a:lnTo>
                <a:lnTo>
                  <a:pt x="980846" y="499846"/>
                </a:lnTo>
                <a:lnTo>
                  <a:pt x="930592" y="449605"/>
                </a:lnTo>
                <a:lnTo>
                  <a:pt x="873696" y="427837"/>
                </a:lnTo>
                <a:lnTo>
                  <a:pt x="803173" y="423786"/>
                </a:lnTo>
                <a:lnTo>
                  <a:pt x="754430" y="423633"/>
                </a:lnTo>
                <a:lnTo>
                  <a:pt x="252387" y="423633"/>
                </a:lnTo>
                <a:lnTo>
                  <a:pt x="203644" y="423786"/>
                </a:lnTo>
                <a:lnTo>
                  <a:pt x="164338" y="424878"/>
                </a:lnTo>
                <a:lnTo>
                  <a:pt x="108635" y="433590"/>
                </a:lnTo>
                <a:lnTo>
                  <a:pt x="48348" y="471995"/>
                </a:lnTo>
                <a:lnTo>
                  <a:pt x="9956" y="532269"/>
                </a:lnTo>
                <a:lnTo>
                  <a:pt x="622" y="574332"/>
                </a:lnTo>
                <a:lnTo>
                  <a:pt x="0" y="588733"/>
                </a:lnTo>
                <a:lnTo>
                  <a:pt x="622" y="603135"/>
                </a:lnTo>
                <a:lnTo>
                  <a:pt x="9956" y="645198"/>
                </a:lnTo>
                <a:lnTo>
                  <a:pt x="48348" y="705472"/>
                </a:lnTo>
                <a:lnTo>
                  <a:pt x="108635" y="743877"/>
                </a:lnTo>
                <a:lnTo>
                  <a:pt x="164338" y="752589"/>
                </a:lnTo>
                <a:lnTo>
                  <a:pt x="203644" y="753681"/>
                </a:lnTo>
                <a:lnTo>
                  <a:pt x="252387" y="753833"/>
                </a:lnTo>
                <a:lnTo>
                  <a:pt x="754430" y="753833"/>
                </a:lnTo>
                <a:lnTo>
                  <a:pt x="803173" y="753681"/>
                </a:lnTo>
                <a:lnTo>
                  <a:pt x="842479" y="752589"/>
                </a:lnTo>
                <a:lnTo>
                  <a:pt x="898182" y="743877"/>
                </a:lnTo>
                <a:lnTo>
                  <a:pt x="958456" y="705472"/>
                </a:lnTo>
                <a:lnTo>
                  <a:pt x="996848" y="645198"/>
                </a:lnTo>
                <a:lnTo>
                  <a:pt x="1006182" y="603135"/>
                </a:lnTo>
                <a:lnTo>
                  <a:pt x="1006805" y="588733"/>
                </a:lnTo>
                <a:close/>
              </a:path>
              <a:path w="1007109" h="754379">
                <a:moveTo>
                  <a:pt x="1006805" y="165100"/>
                </a:moveTo>
                <a:lnTo>
                  <a:pt x="1001191" y="122389"/>
                </a:lnTo>
                <a:lnTo>
                  <a:pt x="980846" y="76225"/>
                </a:lnTo>
                <a:lnTo>
                  <a:pt x="930592" y="25971"/>
                </a:lnTo>
                <a:lnTo>
                  <a:pt x="873696" y="4203"/>
                </a:lnTo>
                <a:lnTo>
                  <a:pt x="803173" y="165"/>
                </a:lnTo>
                <a:lnTo>
                  <a:pt x="754430" y="0"/>
                </a:lnTo>
                <a:lnTo>
                  <a:pt x="252387" y="0"/>
                </a:lnTo>
                <a:lnTo>
                  <a:pt x="203644" y="165"/>
                </a:lnTo>
                <a:lnTo>
                  <a:pt x="164338" y="1244"/>
                </a:lnTo>
                <a:lnTo>
                  <a:pt x="108635" y="9956"/>
                </a:lnTo>
                <a:lnTo>
                  <a:pt x="48348" y="48361"/>
                </a:lnTo>
                <a:lnTo>
                  <a:pt x="9956" y="108635"/>
                </a:lnTo>
                <a:lnTo>
                  <a:pt x="622" y="150698"/>
                </a:lnTo>
                <a:lnTo>
                  <a:pt x="0" y="165100"/>
                </a:lnTo>
                <a:lnTo>
                  <a:pt x="622" y="179501"/>
                </a:lnTo>
                <a:lnTo>
                  <a:pt x="9956" y="221576"/>
                </a:lnTo>
                <a:lnTo>
                  <a:pt x="48348" y="281851"/>
                </a:lnTo>
                <a:lnTo>
                  <a:pt x="108635" y="320243"/>
                </a:lnTo>
                <a:lnTo>
                  <a:pt x="164338" y="328955"/>
                </a:lnTo>
                <a:lnTo>
                  <a:pt x="203644" y="330047"/>
                </a:lnTo>
                <a:lnTo>
                  <a:pt x="252387" y="330200"/>
                </a:lnTo>
                <a:lnTo>
                  <a:pt x="754430" y="330200"/>
                </a:lnTo>
                <a:lnTo>
                  <a:pt x="803173" y="330047"/>
                </a:lnTo>
                <a:lnTo>
                  <a:pt x="842479" y="328955"/>
                </a:lnTo>
                <a:lnTo>
                  <a:pt x="898182" y="320243"/>
                </a:lnTo>
                <a:lnTo>
                  <a:pt x="958456" y="281851"/>
                </a:lnTo>
                <a:lnTo>
                  <a:pt x="996848" y="221576"/>
                </a:lnTo>
                <a:lnTo>
                  <a:pt x="1006182" y="179501"/>
                </a:lnTo>
                <a:lnTo>
                  <a:pt x="1006805" y="165100"/>
                </a:lnTo>
                <a:close/>
              </a:path>
            </a:pathLst>
          </a:custGeom>
          <a:solidFill>
            <a:srgbClr val="356AC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7534002" y="2576446"/>
            <a:ext cx="5822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Spoqa Han Sans Neo Regular"/>
                <a:cs typeface="Spoqa Han Sans Neo Regular"/>
              </a:rPr>
              <a:t>Theme </a:t>
            </a:r>
            <a:r>
              <a:rPr dirty="0" sz="1000" spc="-50">
                <a:solidFill>
                  <a:srgbClr val="FFFFFF"/>
                </a:solidFill>
                <a:latin typeface="Spoqa Han Sans Neo Regular"/>
                <a:cs typeface="Spoqa Han Sans Neo Regular"/>
              </a:rPr>
              <a:t>값</a:t>
            </a:r>
            <a:endParaRPr sz="1000">
              <a:latin typeface="Spoqa Han Sans Neo Regular"/>
              <a:cs typeface="Spoqa Han Sans Neo Regular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485489" y="3000077"/>
            <a:ext cx="6794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Spoqa Han Sans Neo Regular"/>
                <a:cs typeface="Spoqa Han Sans Neo Regular"/>
              </a:rPr>
              <a:t>Toggle</a:t>
            </a:r>
            <a:r>
              <a:rPr dirty="0" sz="1000" spc="-15">
                <a:solidFill>
                  <a:srgbClr val="FFFFFF"/>
                </a:solidFill>
                <a:latin typeface="Spoqa Han Sans Neo Regular"/>
                <a:cs typeface="Spoqa Han Sans Neo Regular"/>
              </a:rPr>
              <a:t> </a:t>
            </a:r>
            <a:r>
              <a:rPr dirty="0" sz="1000" spc="-25">
                <a:solidFill>
                  <a:srgbClr val="FFFFFF"/>
                </a:solidFill>
                <a:latin typeface="Spoqa Han Sans Neo Regular"/>
                <a:cs typeface="Spoqa Han Sans Neo Regular"/>
              </a:rPr>
              <a:t>함수</a:t>
            </a:r>
            <a:endParaRPr sz="1000">
              <a:latin typeface="Spoqa Han Sans Neo Regular"/>
              <a:cs typeface="Spoqa Han Sans Neo Regular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2737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다크모드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5317534" y="1936728"/>
            <a:ext cx="21558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2</a:t>
            </a:r>
            <a:r>
              <a:rPr dirty="0" sz="1400" spc="-2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다크모드</a:t>
            </a:r>
            <a:r>
              <a:rPr dirty="0" sz="1400" spc="-5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toggle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기능</a:t>
            </a:r>
            <a:r>
              <a:rPr dirty="0" sz="1400" spc="-5" b="1"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latin typeface="Spoqa Han Sans Neo Bold"/>
                <a:cs typeface="Spoqa Han Sans Neo Bold"/>
              </a:rPr>
              <a:t>구현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2737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다크모드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5374963" y="1936728"/>
            <a:ext cx="20986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3</a:t>
            </a:r>
            <a:r>
              <a:rPr dirty="0" sz="1400" spc="-20" b="1">
                <a:solidFill>
                  <a:srgbClr val="ED234B"/>
                </a:solidFill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다크모드</a:t>
            </a:r>
            <a:r>
              <a:rPr dirty="0" sz="1400" spc="-5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toggle</a:t>
            </a:r>
            <a:r>
              <a:rPr dirty="0" sz="1400" spc="-10" b="1">
                <a:latin typeface="Spoqa Han Sans Neo Bold"/>
                <a:cs typeface="Spoqa Han Sans Neo Bold"/>
              </a:rPr>
              <a:t> </a:t>
            </a:r>
            <a:r>
              <a:rPr dirty="0" sz="1400" b="1">
                <a:latin typeface="Spoqa Han Sans Neo Bold"/>
                <a:cs typeface="Spoqa Han Sans Neo Bold"/>
              </a:rPr>
              <a:t>css</a:t>
            </a:r>
            <a:r>
              <a:rPr dirty="0" sz="1400" spc="-5" b="1">
                <a:latin typeface="Spoqa Han Sans Neo Bold"/>
                <a:cs typeface="Spoqa Han Sans Neo Bold"/>
              </a:rPr>
              <a:t> </a:t>
            </a:r>
            <a:r>
              <a:rPr dirty="0" sz="1400" spc="-25" b="1">
                <a:latin typeface="Spoqa Han Sans Neo Bold"/>
                <a:cs typeface="Spoqa Han Sans Neo Bold"/>
              </a:rPr>
              <a:t>적용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04673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댓글 기능 </a:t>
            </a:r>
            <a:r>
              <a:rPr dirty="0" sz="2800" spc="-25"/>
              <a:t>구현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6374733" y="1936728"/>
            <a:ext cx="10985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ED234B"/>
                </a:solidFill>
                <a:latin typeface="Spoqa Han Sans Neo Bold"/>
                <a:cs typeface="Spoqa Han Sans Neo Bold"/>
              </a:rPr>
              <a:t>1 </a:t>
            </a:r>
            <a:r>
              <a:rPr dirty="0" sz="1400" b="1">
                <a:latin typeface="Spoqa Han Sans Neo Bold"/>
                <a:cs typeface="Spoqa Han Sans Neo Bold"/>
              </a:rPr>
              <a:t>댓글 UI </a:t>
            </a:r>
            <a:r>
              <a:rPr dirty="0" sz="1400" spc="-25" b="1">
                <a:latin typeface="Spoqa Han Sans Neo Bold"/>
                <a:cs typeface="Spoqa Han Sans Neo Bold"/>
              </a:rPr>
              <a:t>작업</a:t>
            </a:r>
            <a:endParaRPr sz="1400">
              <a:latin typeface="Spoqa Han Sans Neo Bold"/>
              <a:cs typeface="Spoqa Han Sans Neo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[패스트캠퍼스]블로그 앱 프로젝트_김하연</dc:title>
  <dcterms:created xsi:type="dcterms:W3CDTF">2024-04-11T02:57:39Z</dcterms:created>
  <dcterms:modified xsi:type="dcterms:W3CDTF">2024-04-11T02:57:39Z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2023-08-18T00:00:00Z</vt:filetime>
  </property>
  <property fmtid="{D5CDD505-2E9C-101B-9397-08002B2CF9AE}" pid="3" name="Creator">
    <vt:lpwstr>Keynote</vt:lpwstr>
  </property>
  <property fmtid="{D5CDD505-2E9C-101B-9397-08002B2CF9AE}" pid="4" name="LastSaved">
    <vt:filetime>2024-04-11T00:00:00Z</vt:filetime>
  </property>
  <property fmtid="{D5CDD505-2E9C-101B-9397-08002B2CF9AE}" pid="5" name="Producer">
    <vt:lpwstr>macOS 버전 12.3(빌드 21E230) Quartz PDFContext</vt:lpwstr>
  </property>
</Properties>
</file>